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58595B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3527" y="428448"/>
            <a:ext cx="8826344" cy="138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22334" y="1949447"/>
            <a:ext cx="6848731" cy="3579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58595B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509233" y="6757185"/>
            <a:ext cx="1033779" cy="293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31F2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409299" y="6774457"/>
            <a:ext cx="3834129" cy="273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52290" y="6746391"/>
            <a:ext cx="354330" cy="33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7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7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7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7.png"/><Relationship Id="rId4" Type="http://schemas.openxmlformats.org/officeDocument/2006/relationships/image" Target="../media/image4.jpg"/><Relationship Id="rId5" Type="http://schemas.openxmlformats.org/officeDocument/2006/relationships/image" Target="../media/image5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9" Type="http://schemas.openxmlformats.org/officeDocument/2006/relationships/image" Target="../media/image16.png"/><Relationship Id="rId10" Type="http://schemas.openxmlformats.org/officeDocument/2006/relationships/image" Target="../media/image7.png"/><Relationship Id="rId11" Type="http://schemas.openxmlformats.org/officeDocument/2006/relationships/image" Target="../media/image4.jpg"/><Relationship Id="rId12" Type="http://schemas.openxmlformats.org/officeDocument/2006/relationships/image" Target="../media/image5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9099" y="12"/>
            <a:ext cx="9773285" cy="7560309"/>
            <a:chOff x="919099" y="12"/>
            <a:chExt cx="9773285" cy="7560309"/>
          </a:xfrm>
        </p:grpSpPr>
        <p:sp>
          <p:nvSpPr>
            <p:cNvPr id="3" name="object 3"/>
            <p:cNvSpPr/>
            <p:nvPr/>
          </p:nvSpPr>
          <p:spPr>
            <a:xfrm>
              <a:off x="919099" y="3499637"/>
              <a:ext cx="5866130" cy="252729"/>
            </a:xfrm>
            <a:custGeom>
              <a:avLst/>
              <a:gdLst/>
              <a:ahLst/>
              <a:cxnLst/>
              <a:rect l="l" t="t" r="r" b="b"/>
              <a:pathLst>
                <a:path w="5866130" h="252729">
                  <a:moveTo>
                    <a:pt x="5865787" y="0"/>
                  </a:moveTo>
                  <a:lnTo>
                    <a:pt x="0" y="0"/>
                  </a:lnTo>
                  <a:lnTo>
                    <a:pt x="0" y="252145"/>
                  </a:lnTo>
                  <a:lnTo>
                    <a:pt x="5865787" y="252145"/>
                  </a:lnTo>
                  <a:lnTo>
                    <a:pt x="5865787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5999" y="12"/>
              <a:ext cx="5466003" cy="7559992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906405" y="3008774"/>
            <a:ext cx="1836420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155">
                <a:solidFill>
                  <a:srgbClr val="615780"/>
                </a:solidFill>
                <a:latin typeface="Microsoft Sans Serif"/>
                <a:cs typeface="Microsoft Sans Serif"/>
              </a:rPr>
              <a:t>МОДУЛЬ</a:t>
            </a:r>
            <a:r>
              <a:rPr dirty="0" sz="2500" spc="-6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280">
                <a:solidFill>
                  <a:srgbClr val="615780"/>
                </a:solidFill>
                <a:latin typeface="Microsoft Sans Serif"/>
                <a:cs typeface="Microsoft Sans Serif"/>
              </a:rPr>
              <a:t>4</a:t>
            </a:r>
            <a:endParaRPr sz="25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6404" y="4059878"/>
            <a:ext cx="4108450" cy="13716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 marR="5080">
              <a:lnSpc>
                <a:spcPts val="5200"/>
              </a:lnSpc>
              <a:spcBef>
                <a:spcPts val="400"/>
              </a:spcBef>
            </a:pPr>
            <a:r>
              <a:rPr dirty="0" sz="4500" spc="375">
                <a:solidFill>
                  <a:srgbClr val="231F20"/>
                </a:solidFill>
                <a:latin typeface="Microsoft Sans Serif"/>
                <a:cs typeface="Microsoft Sans Serif"/>
              </a:rPr>
              <a:t>Поєднуємо </a:t>
            </a:r>
            <a:r>
              <a:rPr dirty="0" sz="4500" spc="3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340">
                <a:solidFill>
                  <a:srgbClr val="231F20"/>
                </a:solidFill>
                <a:latin typeface="Microsoft Sans Serif"/>
                <a:cs typeface="Microsoft Sans Serif"/>
              </a:rPr>
              <a:t>докази</a:t>
            </a:r>
            <a:r>
              <a:rPr dirty="0" sz="45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60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45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204">
                <a:solidFill>
                  <a:srgbClr val="231F20"/>
                </a:solidFill>
                <a:latin typeface="Microsoft Sans Serif"/>
                <a:cs typeface="Microsoft Sans Serif"/>
              </a:rPr>
              <a:t>тезу</a:t>
            </a:r>
            <a:endParaRPr sz="45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6404" y="5831108"/>
            <a:ext cx="283845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45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3000" spc="-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60">
                <a:solidFill>
                  <a:srgbClr val="231F20"/>
                </a:solidFill>
                <a:latin typeface="Microsoft Sans Serif"/>
                <a:cs typeface="Microsoft Sans Serif"/>
              </a:rPr>
              <a:t>таке</a:t>
            </a:r>
            <a:r>
              <a:rPr dirty="0" sz="30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05">
                <a:solidFill>
                  <a:srgbClr val="231F20"/>
                </a:solidFill>
                <a:latin typeface="Microsoft Sans Serif"/>
                <a:cs typeface="Microsoft Sans Serif"/>
              </a:rPr>
              <a:t>теза?</a:t>
            </a:r>
            <a:endParaRPr sz="3000">
              <a:latin typeface="Microsoft Sans Serif"/>
              <a:cs typeface="Microsoft Sans Serif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4004" y="0"/>
            <a:ext cx="9690698" cy="56807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6295" y="266982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619299" y="1759285"/>
            <a:ext cx="6973570" cy="3870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229">
                <a:solidFill>
                  <a:srgbClr val="231F20"/>
                </a:solidFill>
                <a:latin typeface="Microsoft Sans Serif"/>
                <a:cs typeface="Microsoft Sans Serif"/>
              </a:rPr>
              <a:t>Нюансовані</a:t>
            </a:r>
            <a:r>
              <a:rPr dirty="0" sz="2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175">
                <a:solidFill>
                  <a:srgbClr val="231F20"/>
                </a:solidFill>
                <a:latin typeface="Microsoft Sans Serif"/>
                <a:cs typeface="Microsoft Sans Serif"/>
              </a:rPr>
              <a:t>тези</a:t>
            </a:r>
            <a:r>
              <a:rPr dirty="0" sz="2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215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215">
                <a:solidFill>
                  <a:srgbClr val="231F20"/>
                </a:solidFill>
                <a:latin typeface="Microsoft Sans Serif"/>
                <a:cs typeface="Microsoft Sans Serif"/>
              </a:rPr>
              <a:t>складними.</a:t>
            </a:r>
            <a:endParaRPr sz="2800">
              <a:latin typeface="Microsoft Sans Serif"/>
              <a:cs typeface="Microsoft Sans Serif"/>
            </a:endParaRPr>
          </a:p>
          <a:p>
            <a:pPr marL="372110" marR="52705">
              <a:lnSpc>
                <a:spcPct val="104200"/>
              </a:lnSpc>
              <a:spcBef>
                <a:spcPts val="2920"/>
              </a:spcBef>
            </a:pPr>
            <a:r>
              <a:rPr dirty="0" sz="2400" spc="250">
                <a:solidFill>
                  <a:srgbClr val="231F20"/>
                </a:solidFill>
                <a:latin typeface="Microsoft Sans Serif"/>
                <a:cs typeface="Microsoft Sans Serif"/>
              </a:rPr>
              <a:t>Вони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65">
                <a:solidFill>
                  <a:srgbClr val="231F20"/>
                </a:solidFill>
                <a:latin typeface="Microsoft Sans Serif"/>
                <a:cs typeface="Microsoft Sans Serif"/>
              </a:rPr>
              <a:t>можуть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85">
                <a:solidFill>
                  <a:srgbClr val="231F20"/>
                </a:solidFill>
                <a:latin typeface="Microsoft Sans Serif"/>
                <a:cs typeface="Microsoft Sans Serif"/>
              </a:rPr>
              <a:t>визнавати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70">
                <a:solidFill>
                  <a:srgbClr val="231F20"/>
                </a:solidFill>
                <a:latin typeface="Microsoft Sans Serif"/>
                <a:cs typeface="Microsoft Sans Serif"/>
              </a:rPr>
              <a:t>наявність</a:t>
            </a:r>
            <a:r>
              <a:rPr dirty="0" sz="24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35">
                <a:solidFill>
                  <a:srgbClr val="231F20"/>
                </a:solidFill>
                <a:latin typeface="Microsoft Sans Serif"/>
                <a:cs typeface="Microsoft Sans Serif"/>
              </a:rPr>
              <a:t>інших </a:t>
            </a:r>
            <a:r>
              <a:rPr dirty="0" sz="2400" spc="-6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40">
                <a:solidFill>
                  <a:srgbClr val="231F20"/>
                </a:solidFill>
                <a:latin typeface="Microsoft Sans Serif"/>
                <a:cs typeface="Microsoft Sans Serif"/>
              </a:rPr>
              <a:t>думок: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00">
              <a:latin typeface="Microsoft Sans Serif"/>
              <a:cs typeface="Microsoft Sans Serif"/>
            </a:endParaRPr>
          </a:p>
          <a:p>
            <a:pPr marL="588645" marR="5080">
              <a:lnSpc>
                <a:spcPct val="104200"/>
              </a:lnSpc>
            </a:pPr>
            <a:r>
              <a:rPr dirty="0" sz="2400" spc="280" i="1">
                <a:solidFill>
                  <a:srgbClr val="231F20"/>
                </a:solidFill>
                <a:latin typeface="Arial"/>
                <a:cs typeface="Arial"/>
              </a:rPr>
              <a:t>Попри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880" i="1">
                <a:solidFill>
                  <a:srgbClr val="231F20"/>
                </a:solidFill>
                <a:latin typeface="Arial"/>
                <a:cs typeface="Arial"/>
              </a:rPr>
              <a:t>т</a:t>
            </a:r>
            <a:r>
              <a:rPr dirty="0" sz="2400" spc="15" i="1">
                <a:solidFill>
                  <a:srgbClr val="231F20"/>
                </a:solidFill>
                <a:latin typeface="Arial"/>
                <a:cs typeface="Arial"/>
              </a:rPr>
              <a:t>е,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що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50" i="1">
                <a:solidFill>
                  <a:srgbClr val="231F20"/>
                </a:solidFill>
                <a:latin typeface="Arial"/>
                <a:cs typeface="Arial"/>
              </a:rPr>
              <a:t>к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е</a:t>
            </a:r>
            <a:r>
              <a:rPr dirty="0" sz="2400" spc="200" i="1">
                <a:solidFill>
                  <a:srgbClr val="231F20"/>
                </a:solidFill>
                <a:latin typeface="Arial"/>
                <a:cs typeface="Arial"/>
              </a:rPr>
              <a:t>р</a:t>
            </a:r>
            <a:r>
              <a:rPr dirty="0" sz="2400" spc="250" i="1">
                <a:solidFill>
                  <a:srgbClr val="231F20"/>
                </a:solidFill>
                <a:latin typeface="Arial"/>
                <a:cs typeface="Arial"/>
              </a:rPr>
              <a:t>ування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80" i="1">
                <a:solidFill>
                  <a:srgbClr val="231F20"/>
                </a:solidFill>
                <a:latin typeface="Arial"/>
                <a:cs typeface="Arial"/>
              </a:rPr>
              <a:t>ав</a:t>
            </a:r>
            <a:r>
              <a:rPr dirty="0" sz="2400" spc="-180" i="1">
                <a:solidFill>
                  <a:srgbClr val="231F20"/>
                </a:solidFill>
                <a:latin typeface="Arial"/>
                <a:cs typeface="Arial"/>
              </a:rPr>
              <a:t>т</a:t>
            </a:r>
            <a:r>
              <a:rPr dirty="0" sz="2400" spc="190" i="1">
                <a:solidFill>
                  <a:srgbClr val="231F20"/>
                </a:solidFill>
                <a:latin typeface="Arial"/>
                <a:cs typeface="Arial"/>
              </a:rPr>
              <a:t>омобілем  </a:t>
            </a:r>
            <a:r>
              <a:rPr dirty="0" sz="2400" spc="125" i="1">
                <a:solidFill>
                  <a:srgbClr val="231F20"/>
                </a:solidFill>
                <a:latin typeface="Arial"/>
                <a:cs typeface="Arial"/>
              </a:rPr>
              <a:t>вважають </a:t>
            </a:r>
            <a:r>
              <a:rPr dirty="0" sz="2400" spc="195" i="1">
                <a:solidFill>
                  <a:srgbClr val="231F20"/>
                </a:solidFill>
                <a:latin typeface="Arial"/>
                <a:cs typeface="Arial"/>
              </a:rPr>
              <a:t>«обрядом </a:t>
            </a:r>
            <a:r>
              <a:rPr dirty="0" sz="2400" spc="170" i="1">
                <a:solidFill>
                  <a:srgbClr val="231F20"/>
                </a:solidFill>
                <a:latin typeface="Arial"/>
                <a:cs typeface="Arial"/>
              </a:rPr>
              <a:t>посвячення», </a:t>
            </a:r>
            <a:r>
              <a:rPr dirty="0" sz="2400" spc="17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85" i="1">
                <a:solidFill>
                  <a:srgbClr val="231F20"/>
                </a:solidFill>
                <a:latin typeface="Arial"/>
                <a:cs typeface="Arial"/>
              </a:rPr>
              <a:t>останні </a:t>
            </a:r>
            <a:r>
              <a:rPr dirty="0" sz="2400" spc="229" i="1">
                <a:solidFill>
                  <a:srgbClr val="231F20"/>
                </a:solidFill>
                <a:latin typeface="Arial"/>
                <a:cs typeface="Arial"/>
              </a:rPr>
              <a:t>дослідження </a:t>
            </a:r>
            <a:r>
              <a:rPr dirty="0" sz="2400" spc="110" i="1">
                <a:solidFill>
                  <a:srgbClr val="231F20"/>
                </a:solidFill>
                <a:latin typeface="Arial"/>
                <a:cs typeface="Arial"/>
              </a:rPr>
              <a:t>кидають </a:t>
            </a:r>
            <a:r>
              <a:rPr dirty="0" sz="2400" spc="215" i="1">
                <a:solidFill>
                  <a:srgbClr val="231F20"/>
                </a:solidFill>
                <a:latin typeface="Arial"/>
                <a:cs typeface="Arial"/>
              </a:rPr>
              <a:t>сумнів </a:t>
            </a:r>
            <a:r>
              <a:rPr dirty="0" sz="2400" spc="2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315" i="1">
                <a:solidFill>
                  <a:srgbClr val="231F20"/>
                </a:solidFill>
                <a:latin typeface="Arial"/>
                <a:cs typeface="Arial"/>
              </a:rPr>
              <a:t>на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880" i="1">
                <a:solidFill>
                  <a:srgbClr val="231F20"/>
                </a:solidFill>
                <a:latin typeface="Arial"/>
                <a:cs typeface="Arial"/>
              </a:rPr>
              <a:t>т</a:t>
            </a:r>
            <a:r>
              <a:rPr dirty="0" sz="2400" spc="15" i="1">
                <a:solidFill>
                  <a:srgbClr val="231F20"/>
                </a:solidFill>
                <a:latin typeface="Arial"/>
                <a:cs typeface="Arial"/>
              </a:rPr>
              <a:t>е,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що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35" i="1">
                <a:solidFill>
                  <a:srgbClr val="231F20"/>
                </a:solidFill>
                <a:latin typeface="Arial"/>
                <a:cs typeface="Arial"/>
              </a:rPr>
              <a:t>лише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20" i="1">
                <a:solidFill>
                  <a:srgbClr val="231F20"/>
                </a:solidFill>
                <a:latin typeface="Arial"/>
                <a:cs typeface="Arial"/>
              </a:rPr>
              <a:t>вік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00" i="1">
                <a:solidFill>
                  <a:srgbClr val="231F20"/>
                </a:solidFill>
                <a:latin typeface="Arial"/>
                <a:cs typeface="Arial"/>
              </a:rPr>
              <a:t>є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54" i="1">
                <a:solidFill>
                  <a:srgbClr val="231F20"/>
                </a:solidFill>
                <a:latin typeface="Arial"/>
                <a:cs typeface="Arial"/>
              </a:rPr>
              <a:t>надійним  </a:t>
            </a:r>
            <a:r>
              <a:rPr dirty="0" sz="2400" spc="260" i="1">
                <a:solidFill>
                  <a:srgbClr val="231F20"/>
                </a:solidFill>
                <a:latin typeface="Arial"/>
                <a:cs typeface="Arial"/>
              </a:rPr>
              <a:t>показником</a:t>
            </a:r>
            <a:r>
              <a:rPr dirty="0" sz="2400" spc="-3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30" i="1">
                <a:solidFill>
                  <a:srgbClr val="231F20"/>
                </a:solidFill>
                <a:latin typeface="Arial"/>
                <a:cs typeface="Arial"/>
              </a:rPr>
              <a:t>готовності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2400" spc="-3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15" i="1">
                <a:solidFill>
                  <a:srgbClr val="231F20"/>
                </a:solidFill>
                <a:latin typeface="Arial"/>
                <a:cs typeface="Arial"/>
              </a:rPr>
              <a:t>кермування.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4872533"/>
            <a:ext cx="10692130" cy="2331085"/>
            <a:chOff x="0" y="4872533"/>
            <a:chExt cx="10692130" cy="233108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58965" y="4872533"/>
              <a:ext cx="2180344" cy="172710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16756" y="412888"/>
            <a:ext cx="964819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340"/>
              <a:t>Найсильніші</a:t>
            </a:r>
            <a:r>
              <a:rPr dirty="0" sz="3900" spc="-5"/>
              <a:t> </a:t>
            </a:r>
            <a:r>
              <a:rPr dirty="0" sz="3900" spc="240"/>
              <a:t>тези</a:t>
            </a:r>
            <a:r>
              <a:rPr dirty="0" sz="3900" spc="-5"/>
              <a:t> </a:t>
            </a:r>
            <a:r>
              <a:rPr dirty="0" sz="3900" spc="204"/>
              <a:t>часто</a:t>
            </a:r>
            <a:r>
              <a:rPr dirty="0" sz="3900"/>
              <a:t> </a:t>
            </a:r>
            <a:r>
              <a:rPr dirty="0" sz="3900" spc="265" b="1">
                <a:solidFill>
                  <a:srgbClr val="F47E69"/>
                </a:solidFill>
                <a:latin typeface="Cambria"/>
                <a:cs typeface="Cambria"/>
              </a:rPr>
              <a:t>нюансовані</a:t>
            </a:r>
            <a:r>
              <a:rPr dirty="0" sz="3900" spc="265"/>
              <a:t>.</a:t>
            </a:r>
            <a:endParaRPr sz="3900">
              <a:latin typeface="Cambria"/>
              <a:cs typeface="Cambri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756" y="412888"/>
            <a:ext cx="964819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340"/>
              <a:t>Найсильніші</a:t>
            </a:r>
            <a:r>
              <a:rPr dirty="0" sz="3900" spc="-5"/>
              <a:t> </a:t>
            </a:r>
            <a:r>
              <a:rPr dirty="0" sz="3900" spc="240"/>
              <a:t>тези</a:t>
            </a:r>
            <a:r>
              <a:rPr dirty="0" sz="3900" spc="-5"/>
              <a:t> </a:t>
            </a:r>
            <a:r>
              <a:rPr dirty="0" sz="3900" spc="204"/>
              <a:t>часто</a:t>
            </a:r>
            <a:r>
              <a:rPr dirty="0" sz="3900"/>
              <a:t> </a:t>
            </a:r>
            <a:r>
              <a:rPr dirty="0" sz="3900" spc="265" b="1">
                <a:solidFill>
                  <a:srgbClr val="F47E69"/>
                </a:solidFill>
                <a:latin typeface="Cambria"/>
                <a:cs typeface="Cambria"/>
              </a:rPr>
              <a:t>нюансовані</a:t>
            </a:r>
            <a:r>
              <a:rPr dirty="0" sz="3900" spc="265"/>
              <a:t>.</a:t>
            </a:r>
            <a:endParaRPr sz="39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67295" y="230083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520299" y="1390285"/>
            <a:ext cx="8338184" cy="4756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229">
                <a:solidFill>
                  <a:srgbClr val="231F20"/>
                </a:solidFill>
                <a:latin typeface="Microsoft Sans Serif"/>
                <a:cs typeface="Microsoft Sans Serif"/>
              </a:rPr>
              <a:t>Нюансовані</a:t>
            </a:r>
            <a:r>
              <a:rPr dirty="0" sz="2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175">
                <a:solidFill>
                  <a:srgbClr val="231F20"/>
                </a:solidFill>
                <a:latin typeface="Microsoft Sans Serif"/>
                <a:cs typeface="Microsoft Sans Serif"/>
              </a:rPr>
              <a:t>тези</a:t>
            </a:r>
            <a:r>
              <a:rPr dirty="0" sz="28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215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8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800" spc="215">
                <a:solidFill>
                  <a:srgbClr val="231F20"/>
                </a:solidFill>
                <a:latin typeface="Microsoft Sans Serif"/>
                <a:cs typeface="Microsoft Sans Serif"/>
              </a:rPr>
              <a:t>складними.</a:t>
            </a:r>
            <a:endParaRPr sz="2800">
              <a:latin typeface="Microsoft Sans Serif"/>
              <a:cs typeface="Microsoft Sans Serif"/>
            </a:endParaRPr>
          </a:p>
          <a:p>
            <a:pPr marL="372745">
              <a:lnSpc>
                <a:spcPct val="100000"/>
              </a:lnSpc>
              <a:spcBef>
                <a:spcPts val="3040"/>
              </a:spcBef>
            </a:pPr>
            <a:r>
              <a:rPr dirty="0" sz="2400" spc="250">
                <a:solidFill>
                  <a:srgbClr val="231F20"/>
                </a:solidFill>
                <a:latin typeface="Microsoft Sans Serif"/>
                <a:cs typeface="Microsoft Sans Serif"/>
              </a:rPr>
              <a:t>Вони</a:t>
            </a:r>
            <a:r>
              <a:rPr dirty="0" sz="24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65">
                <a:solidFill>
                  <a:srgbClr val="231F20"/>
                </a:solidFill>
                <a:latin typeface="Microsoft Sans Serif"/>
                <a:cs typeface="Microsoft Sans Serif"/>
              </a:rPr>
              <a:t>можуть</a:t>
            </a:r>
            <a:r>
              <a:rPr dirty="0" sz="24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85">
                <a:solidFill>
                  <a:srgbClr val="231F20"/>
                </a:solidFill>
                <a:latin typeface="Microsoft Sans Serif"/>
                <a:cs typeface="Microsoft Sans Serif"/>
              </a:rPr>
              <a:t>обмежувати</a:t>
            </a:r>
            <a:r>
              <a:rPr dirty="0" sz="24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10">
                <a:solidFill>
                  <a:srgbClr val="231F20"/>
                </a:solidFill>
                <a:latin typeface="Microsoft Sans Serif"/>
                <a:cs typeface="Microsoft Sans Serif"/>
              </a:rPr>
              <a:t>тезу</a:t>
            </a:r>
            <a:r>
              <a:rPr dirty="0" sz="24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50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4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80">
                <a:solidFill>
                  <a:srgbClr val="231F20"/>
                </a:solidFill>
                <a:latin typeface="Microsoft Sans Serif"/>
                <a:cs typeface="Microsoft Sans Serif"/>
              </a:rPr>
              <a:t>встановлювати</a:t>
            </a:r>
            <a:endParaRPr sz="2400">
              <a:latin typeface="Microsoft Sans Serif"/>
              <a:cs typeface="Microsoft Sans Serif"/>
            </a:endParaRPr>
          </a:p>
          <a:p>
            <a:pPr marL="372110">
              <a:lnSpc>
                <a:spcPct val="100000"/>
              </a:lnSpc>
              <a:spcBef>
                <a:spcPts val="120"/>
              </a:spcBef>
            </a:pPr>
            <a:r>
              <a:rPr dirty="0" sz="2400" spc="90">
                <a:solidFill>
                  <a:srgbClr val="231F20"/>
                </a:solidFill>
                <a:latin typeface="Microsoft Sans Serif"/>
                <a:cs typeface="Microsoft Sans Serif"/>
              </a:rPr>
              <a:t>«межі»</a:t>
            </a:r>
            <a:r>
              <a:rPr dirty="0" sz="24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20">
                <a:solidFill>
                  <a:srgbClr val="231F20"/>
                </a:solidFill>
                <a:latin typeface="Microsoft Sans Serif"/>
                <a:cs typeface="Microsoft Sans Serif"/>
              </a:rPr>
              <a:t>її</a:t>
            </a:r>
            <a:r>
              <a:rPr dirty="0" sz="24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35">
                <a:solidFill>
                  <a:srgbClr val="231F20"/>
                </a:solidFill>
                <a:latin typeface="Microsoft Sans Serif"/>
                <a:cs typeface="Microsoft Sans Serif"/>
              </a:rPr>
              <a:t>застосування.</a:t>
            </a:r>
            <a:endParaRPr sz="2400">
              <a:latin typeface="Microsoft Sans Serif"/>
              <a:cs typeface="Microsoft Sans Serif"/>
            </a:endParaRPr>
          </a:p>
          <a:p>
            <a:pPr marL="588645" marR="1647189">
              <a:lnSpc>
                <a:spcPct val="104200"/>
              </a:lnSpc>
              <a:spcBef>
                <a:spcPts val="1980"/>
              </a:spcBef>
            </a:pPr>
            <a:r>
              <a:rPr dirty="0" sz="2400" spc="260" b="1" i="1">
                <a:solidFill>
                  <a:srgbClr val="615780"/>
                </a:solidFill>
                <a:latin typeface="Calibri"/>
                <a:cs typeface="Calibri"/>
              </a:rPr>
              <a:t>Теза:</a:t>
            </a:r>
            <a:r>
              <a:rPr dirty="0" sz="2400" spc="95" b="1" i="1">
                <a:solidFill>
                  <a:srgbClr val="615780"/>
                </a:solidFill>
                <a:latin typeface="Calibri"/>
                <a:cs typeface="Calibri"/>
              </a:rPr>
              <a:t> </a:t>
            </a:r>
            <a:r>
              <a:rPr dirty="0" sz="2400" spc="210" i="1">
                <a:solidFill>
                  <a:srgbClr val="231F20"/>
                </a:solidFill>
                <a:latin typeface="Arial"/>
                <a:cs typeface="Arial"/>
              </a:rPr>
              <a:t>Водійські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29" i="1">
                <a:solidFill>
                  <a:srgbClr val="231F20"/>
                </a:solidFill>
                <a:latin typeface="Arial"/>
                <a:cs typeface="Arial"/>
              </a:rPr>
              <a:t>посвідчення</a:t>
            </a:r>
            <a:r>
              <a:rPr dirty="0" sz="2400" spc="-3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35" i="1">
                <a:solidFill>
                  <a:srgbClr val="231F20"/>
                </a:solidFill>
                <a:latin typeface="Arial"/>
                <a:cs typeface="Arial"/>
              </a:rPr>
              <a:t>не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30" i="1">
                <a:solidFill>
                  <a:srgbClr val="231F20"/>
                </a:solidFill>
                <a:latin typeface="Arial"/>
                <a:cs typeface="Arial"/>
              </a:rPr>
              <a:t>варто </a:t>
            </a:r>
            <a:r>
              <a:rPr dirty="0" sz="2400" spc="-65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150" i="1">
                <a:solidFill>
                  <a:srgbClr val="231F20"/>
                </a:solidFill>
                <a:latin typeface="Arial"/>
                <a:cs typeface="Arial"/>
              </a:rPr>
              <a:t>видавати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155" i="1">
                <a:solidFill>
                  <a:srgbClr val="231F20"/>
                </a:solidFill>
                <a:latin typeface="Arial"/>
                <a:cs typeface="Arial"/>
              </a:rPr>
              <a:t>19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180" i="1">
                <a:solidFill>
                  <a:srgbClr val="231F20"/>
                </a:solidFill>
                <a:latin typeface="Arial"/>
                <a:cs typeface="Arial"/>
              </a:rPr>
              <a:t>років.</a:t>
            </a:r>
            <a:endParaRPr sz="2400">
              <a:latin typeface="Arial"/>
              <a:cs typeface="Arial"/>
            </a:endParaRPr>
          </a:p>
          <a:p>
            <a:pPr marL="588645" marR="552450">
              <a:lnSpc>
                <a:spcPct val="104200"/>
              </a:lnSpc>
              <a:spcBef>
                <a:spcPts val="1985"/>
              </a:spcBef>
            </a:pPr>
            <a:r>
              <a:rPr dirty="0" sz="2400" spc="395" b="1" i="1">
                <a:solidFill>
                  <a:srgbClr val="F47E69"/>
                </a:solidFill>
                <a:latin typeface="Calibri"/>
                <a:cs typeface="Calibri"/>
              </a:rPr>
              <a:t>Нюансована </a:t>
            </a:r>
            <a:r>
              <a:rPr dirty="0" sz="2400" spc="85" b="1" i="1">
                <a:solidFill>
                  <a:srgbClr val="F47E69"/>
                </a:solidFill>
                <a:latin typeface="Calibri"/>
                <a:cs typeface="Calibri"/>
              </a:rPr>
              <a:t>теза: </a:t>
            </a:r>
            <a:r>
              <a:rPr dirty="0" sz="2400" spc="185" i="1">
                <a:solidFill>
                  <a:srgbClr val="231F20"/>
                </a:solidFill>
                <a:latin typeface="Arial"/>
                <a:cs typeface="Arial"/>
              </a:rPr>
              <a:t>Через </a:t>
            </a:r>
            <a:r>
              <a:rPr dirty="0" sz="2400" spc="100" i="1">
                <a:solidFill>
                  <a:srgbClr val="231F20"/>
                </a:solidFill>
                <a:latin typeface="Arial"/>
                <a:cs typeface="Arial"/>
              </a:rPr>
              <a:t>постійні </a:t>
            </a:r>
            <a:r>
              <a:rPr dirty="0" sz="2400" spc="204" i="1">
                <a:solidFill>
                  <a:srgbClr val="231F20"/>
                </a:solidFill>
                <a:latin typeface="Arial"/>
                <a:cs typeface="Arial"/>
              </a:rPr>
              <a:t>прогули </a:t>
            </a:r>
            <a:r>
              <a:rPr dirty="0" sz="2400" spc="2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50" i="1">
                <a:solidFill>
                  <a:srgbClr val="231F20"/>
                </a:solidFill>
                <a:latin typeface="Arial"/>
                <a:cs typeface="Arial"/>
              </a:rPr>
              <a:t>школи </a:t>
            </a:r>
            <a:r>
              <a:rPr dirty="0" sz="2400" spc="140" i="1">
                <a:solidFill>
                  <a:srgbClr val="231F20"/>
                </a:solidFill>
                <a:latin typeface="Arial"/>
                <a:cs typeface="Arial"/>
              </a:rPr>
              <a:t>підлітками </a:t>
            </a:r>
            <a:r>
              <a:rPr dirty="0" sz="2400" spc="335" i="1">
                <a:solidFill>
                  <a:srgbClr val="231F20"/>
                </a:solidFill>
                <a:latin typeface="Arial"/>
                <a:cs typeface="Arial"/>
              </a:rPr>
              <a:t>й </a:t>
            </a:r>
            <a:r>
              <a:rPr dirty="0" sz="2400" spc="235" i="1">
                <a:solidFill>
                  <a:srgbClr val="231F20"/>
                </a:solidFill>
                <a:latin typeface="Arial"/>
                <a:cs typeface="Arial"/>
              </a:rPr>
              <a:t>засудження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за </a:t>
            </a:r>
            <a:r>
              <a:rPr dirty="0" sz="2400" spc="24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54" i="1">
                <a:solidFill>
                  <a:srgbClr val="231F20"/>
                </a:solidFill>
                <a:latin typeface="Arial"/>
                <a:cs typeface="Arial"/>
              </a:rPr>
              <a:t>правопорушення</a:t>
            </a:r>
            <a:r>
              <a:rPr dirty="0" sz="2400" spc="-3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45" i="1">
                <a:solidFill>
                  <a:srgbClr val="231F20"/>
                </a:solidFill>
                <a:latin typeface="Arial"/>
                <a:cs typeface="Arial"/>
              </a:rPr>
              <a:t>громади</a:t>
            </a:r>
            <a:r>
              <a:rPr dirty="0" sz="2400" spc="-3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30" i="1">
                <a:solidFill>
                  <a:srgbClr val="231F20"/>
                </a:solidFill>
                <a:latin typeface="Arial"/>
                <a:cs typeface="Arial"/>
              </a:rPr>
              <a:t>мають</a:t>
            </a:r>
            <a:r>
              <a:rPr dirty="0" sz="2400" spc="-3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125" i="1">
                <a:solidFill>
                  <a:srgbClr val="231F20"/>
                </a:solidFill>
                <a:latin typeface="Arial"/>
                <a:cs typeface="Arial"/>
              </a:rPr>
              <a:t>відкласти </a:t>
            </a:r>
            <a:r>
              <a:rPr dirty="0" sz="2400" spc="-65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75" i="1">
                <a:solidFill>
                  <a:srgbClr val="231F20"/>
                </a:solidFill>
                <a:latin typeface="Arial"/>
                <a:cs typeface="Arial"/>
              </a:rPr>
              <a:t>видавання </a:t>
            </a:r>
            <a:r>
              <a:rPr dirty="0" sz="2400" spc="220" i="1">
                <a:solidFill>
                  <a:srgbClr val="231F20"/>
                </a:solidFill>
                <a:latin typeface="Arial"/>
                <a:cs typeface="Arial"/>
              </a:rPr>
              <a:t>водійських </a:t>
            </a:r>
            <a:r>
              <a:rPr dirty="0" sz="2400" spc="290" i="1">
                <a:solidFill>
                  <a:srgbClr val="231F20"/>
                </a:solidFill>
                <a:latin typeface="Arial"/>
                <a:cs typeface="Arial"/>
              </a:rPr>
              <a:t>прав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до закінчення </a:t>
            </a:r>
            <a:r>
              <a:rPr dirty="0" sz="2400" spc="-65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355" i="1">
                <a:solidFill>
                  <a:srgbClr val="231F20"/>
                </a:solidFill>
                <a:latin typeface="Arial"/>
                <a:cs typeface="Arial"/>
              </a:rPr>
              <a:t>ш</a:t>
            </a:r>
            <a:r>
              <a:rPr dirty="0" sz="2400" spc="155" i="1">
                <a:solidFill>
                  <a:srgbClr val="231F20"/>
                </a:solidFill>
                <a:latin typeface="Arial"/>
                <a:cs typeface="Arial"/>
              </a:rPr>
              <a:t>к</a:t>
            </a:r>
            <a:r>
              <a:rPr dirty="0" sz="2400" spc="210" i="1">
                <a:solidFill>
                  <a:srgbClr val="231F20"/>
                </a:solidFill>
                <a:latin typeface="Arial"/>
                <a:cs typeface="Arial"/>
              </a:rPr>
              <a:t>о</a:t>
            </a:r>
            <a:r>
              <a:rPr dirty="0" sz="2400" spc="260" i="1">
                <a:solidFill>
                  <a:srgbClr val="231F20"/>
                </a:solidFill>
                <a:latin typeface="Arial"/>
                <a:cs typeface="Arial"/>
              </a:rPr>
              <a:t>ли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65" i="1">
                <a:solidFill>
                  <a:srgbClr val="231F20"/>
                </a:solidFill>
                <a:latin typeface="Arial"/>
                <a:cs typeface="Arial"/>
              </a:rPr>
              <a:t>або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240" i="1">
                <a:solidFill>
                  <a:srgbClr val="231F20"/>
                </a:solidFill>
                <a:latin typeface="Arial"/>
                <a:cs typeface="Arial"/>
              </a:rPr>
              <a:t>до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-155" i="1">
                <a:solidFill>
                  <a:srgbClr val="231F20"/>
                </a:solidFill>
                <a:latin typeface="Arial"/>
                <a:cs typeface="Arial"/>
              </a:rPr>
              <a:t>19</a:t>
            </a:r>
            <a:r>
              <a:rPr dirty="0" sz="2400" spc="-2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400" spc="180" i="1">
                <a:solidFill>
                  <a:srgbClr val="231F20"/>
                </a:solidFill>
                <a:latin typeface="Arial"/>
                <a:cs typeface="Arial"/>
              </a:rPr>
              <a:t>років.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94" y="520887"/>
            <a:ext cx="735584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09315" algn="l"/>
              </a:tabLst>
            </a:pPr>
            <a:r>
              <a:rPr dirty="0" sz="3900" spc="130"/>
              <a:t>Р</a:t>
            </a:r>
            <a:r>
              <a:rPr dirty="0" sz="3900" spc="310"/>
              <a:t>обімо</a:t>
            </a:r>
            <a:r>
              <a:rPr dirty="0" sz="3900" spc="10"/>
              <a:t> </a:t>
            </a:r>
            <a:r>
              <a:rPr dirty="0" sz="3900" spc="40"/>
              <a:t>т</a:t>
            </a:r>
            <a:r>
              <a:rPr dirty="0" sz="3900" spc="229"/>
              <a:t>е</a:t>
            </a:r>
            <a:r>
              <a:rPr dirty="0" sz="3900" spc="345"/>
              <a:t>зи</a:t>
            </a:r>
            <a:r>
              <a:rPr dirty="0" sz="3900"/>
              <a:t>	</a:t>
            </a:r>
            <a:r>
              <a:rPr dirty="0" sz="3900" spc="420" b="1">
                <a:solidFill>
                  <a:srgbClr val="42BB93"/>
                </a:solidFill>
                <a:latin typeface="Cambria"/>
                <a:cs typeface="Cambria"/>
              </a:rPr>
              <a:t>С</a:t>
            </a:r>
            <a:r>
              <a:rPr dirty="0" sz="3900" spc="525" b="1">
                <a:solidFill>
                  <a:srgbClr val="42BB93"/>
                </a:solidFill>
                <a:latin typeface="Cambria"/>
                <a:cs typeface="Cambria"/>
              </a:rPr>
              <a:t>И</a:t>
            </a:r>
            <a:r>
              <a:rPr dirty="0" sz="3900" spc="310" b="1">
                <a:solidFill>
                  <a:srgbClr val="42BB93"/>
                </a:solidFill>
                <a:latin typeface="Cambria"/>
                <a:cs typeface="Cambria"/>
              </a:rPr>
              <a:t>ЛЬНІШИМИ</a:t>
            </a:r>
            <a:endParaRPr sz="39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04294" y="170872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17254" y="1610979"/>
            <a:ext cx="7094220" cy="4404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56260">
              <a:lnSpc>
                <a:spcPct val="116700"/>
              </a:lnSpc>
              <a:spcBef>
                <a:spcPts val="100"/>
              </a:spcBef>
            </a:pPr>
            <a:r>
              <a:rPr dirty="0" sz="2000" spc="245" b="1">
                <a:solidFill>
                  <a:srgbClr val="231F20"/>
                </a:solidFill>
                <a:latin typeface="Cambria"/>
                <a:cs typeface="Cambria"/>
              </a:rPr>
              <a:t>У</a:t>
            </a:r>
            <a:r>
              <a:rPr dirty="0" sz="2000" spc="135" b="1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dirty="0" sz="2000" spc="120" b="1">
                <a:solidFill>
                  <a:srgbClr val="231F20"/>
                </a:solidFill>
                <a:latin typeface="Cambria"/>
                <a:cs typeface="Cambria"/>
              </a:rPr>
              <a:t>класі:</a:t>
            </a:r>
            <a:r>
              <a:rPr dirty="0" sz="2000" spc="135" b="1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придумаймо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список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тез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теми,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яку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ми </a:t>
            </a:r>
            <a:r>
              <a:rPr dirty="0" sz="2000" spc="-5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зараз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вивчаємо.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Поради:</a:t>
            </a:r>
            <a:endParaRPr sz="2000">
              <a:latin typeface="Microsoft Sans Serif"/>
              <a:cs typeface="Microsoft Sans Serif"/>
            </a:endParaRPr>
          </a:p>
          <a:p>
            <a:pPr marL="372110" marR="17780" indent="-360045">
              <a:lnSpc>
                <a:spcPct val="116700"/>
              </a:lnSpc>
              <a:spcBef>
                <a:spcPts val="565"/>
              </a:spcBef>
              <a:buClr>
                <a:srgbClr val="615780"/>
              </a:buClr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Переконайтеся,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кожна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Microsoft Sans Serif"/>
                <a:cs typeface="Microsoft Sans Serif"/>
              </a:rPr>
              <a:t>них</a:t>
            </a:r>
            <a:r>
              <a:rPr dirty="0" sz="2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ТЕЗОЮ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(містить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позицію), 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а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просто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фактом </a:t>
            </a:r>
            <a:r>
              <a:rPr dirty="0" sz="2000" spc="210">
                <a:solidFill>
                  <a:srgbClr val="231F20"/>
                </a:solidFill>
                <a:latin typeface="Microsoft Sans Serif"/>
                <a:cs typeface="Microsoft Sans Serif"/>
              </a:rPr>
              <a:t>чи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результатом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дослідження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зі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статті.</a:t>
            </a:r>
            <a:endParaRPr sz="2000">
              <a:latin typeface="Microsoft Sans Serif"/>
              <a:cs typeface="Microsoft Sans Serif"/>
            </a:endParaRPr>
          </a:p>
          <a:p>
            <a:pPr marL="372110" marR="130810" indent="-360045">
              <a:lnSpc>
                <a:spcPct val="116700"/>
              </a:lnSpc>
              <a:spcBef>
                <a:spcPts val="565"/>
              </a:spcBef>
              <a:buClr>
                <a:srgbClr val="615780"/>
              </a:buClr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Переконайтеся,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теза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дискусійною,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переконливою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її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можна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обґрунтувати;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чіткою;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спрямованою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інших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(а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лише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саму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себе).</a:t>
            </a:r>
            <a:endParaRPr sz="2000">
              <a:latin typeface="Microsoft Sans Serif"/>
              <a:cs typeface="Microsoft Sans Serif"/>
            </a:endParaRPr>
          </a:p>
          <a:p>
            <a:pPr marL="372110" marR="5080" indent="-360045">
              <a:lnSpc>
                <a:spcPct val="116700"/>
              </a:lnSpc>
              <a:spcBef>
                <a:spcPts val="570"/>
              </a:spcBef>
              <a:buClr>
                <a:srgbClr val="615780"/>
              </a:buClr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Перевірте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список,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переконатися,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ньому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варіанти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різних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позицій.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04294" y="267193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/>
          <p:cNvGrpSpPr/>
          <p:nvPr/>
        </p:nvGrpSpPr>
        <p:grpSpPr>
          <a:xfrm>
            <a:off x="0" y="5001030"/>
            <a:ext cx="10692130" cy="2202180"/>
            <a:chOff x="0" y="5001030"/>
            <a:chExt cx="10692130" cy="220218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5001030"/>
              <a:ext cx="1784386" cy="220202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9587" y="520887"/>
            <a:ext cx="430276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305"/>
              <a:t>Уточнюємо</a:t>
            </a:r>
            <a:r>
              <a:rPr dirty="0" sz="3900" spc="-75"/>
              <a:t> </a:t>
            </a:r>
            <a:r>
              <a:rPr dirty="0" sz="3900" spc="170"/>
              <a:t>Тези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2104294" y="170872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17254" y="1610979"/>
            <a:ext cx="7090409" cy="34467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Спробуйте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скористатися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9">
                <a:solidFill>
                  <a:srgbClr val="231F20"/>
                </a:solidFill>
                <a:latin typeface="Microsoft Sans Serif"/>
                <a:cs typeface="Microsoft Sans Serif"/>
              </a:rPr>
              <a:t>цими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рамками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речень, </a:t>
            </a:r>
            <a:r>
              <a:rPr dirty="0" sz="2000" spc="-5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звузити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фокус,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визнати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іншу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думку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та/або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«звузити»</a:t>
            </a:r>
            <a:r>
              <a:rPr dirty="0" sz="2000" spc="-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тезу:</a:t>
            </a:r>
            <a:endParaRPr sz="2000">
              <a:latin typeface="Microsoft Sans Serif"/>
              <a:cs typeface="Microsoft Sans Serif"/>
            </a:endParaRPr>
          </a:p>
          <a:p>
            <a:pPr marL="372745" indent="-360680">
              <a:lnSpc>
                <a:spcPct val="100000"/>
              </a:lnSpc>
              <a:spcBef>
                <a:spcPts val="1530"/>
              </a:spcBef>
              <a:buClr>
                <a:srgbClr val="615780"/>
              </a:buClr>
              <a:buFont typeface="Wingdings"/>
              <a:buChar char=""/>
              <a:tabLst>
                <a:tab pos="372745" algn="l"/>
                <a:tab pos="373380" algn="l"/>
                <a:tab pos="3528695" algn="l"/>
                <a:tab pos="6600825" algn="l"/>
              </a:tabLst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Через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z="2000" spc="204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нам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372745" indent="-360680">
              <a:lnSpc>
                <a:spcPct val="100000"/>
              </a:lnSpc>
              <a:spcBef>
                <a:spcPts val="1250"/>
              </a:spcBef>
              <a:buClr>
                <a:srgbClr val="615780"/>
              </a:buClr>
              <a:buFont typeface="Wingdings"/>
              <a:buChar char=""/>
              <a:tabLst>
                <a:tab pos="372745" algn="l"/>
                <a:tab pos="373380" algn="l"/>
                <a:tab pos="3514725" algn="l"/>
                <a:tab pos="6606540" algn="l"/>
              </a:tabLst>
            </a:pP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Тому,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z="2000" spc="204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нам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372745" indent="-360680">
              <a:lnSpc>
                <a:spcPct val="100000"/>
              </a:lnSpc>
              <a:spcBef>
                <a:spcPts val="1250"/>
              </a:spcBef>
              <a:buClr>
                <a:srgbClr val="615780"/>
              </a:buClr>
              <a:buFont typeface="Wingdings"/>
              <a:buChar char=""/>
              <a:tabLst>
                <a:tab pos="372745" algn="l"/>
                <a:tab pos="373380" algn="l"/>
                <a:tab pos="3479800" algn="l"/>
                <a:tab pos="6551930" algn="l"/>
              </a:tabLst>
            </a:pPr>
            <a:r>
              <a:rPr dirty="0" sz="2000" spc="225">
                <a:solidFill>
                  <a:srgbClr val="231F20"/>
                </a:solidFill>
                <a:latin typeface="Microsoft Sans Serif"/>
                <a:cs typeface="Microsoft Sans Serif"/>
              </a:rPr>
              <a:t>Попри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u="heavy" sz="2000" spc="204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нам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372745" indent="-360680">
              <a:lnSpc>
                <a:spcPct val="100000"/>
              </a:lnSpc>
              <a:spcBef>
                <a:spcPts val="1255"/>
              </a:spcBef>
              <a:buClr>
                <a:srgbClr val="615780"/>
              </a:buClr>
              <a:buFont typeface="Wingdings"/>
              <a:buChar char=""/>
              <a:tabLst>
                <a:tab pos="372745" algn="l"/>
                <a:tab pos="373380" algn="l"/>
                <a:tab pos="3482975" algn="l"/>
                <a:tab pos="6574790" algn="l"/>
              </a:tabLst>
            </a:pP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Хоча</a:t>
            </a:r>
            <a:r>
              <a:rPr dirty="0" u="heavy" sz="2000" spc="8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нам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  <a:p>
            <a:pPr marL="372745" indent="-360680">
              <a:lnSpc>
                <a:spcPct val="100000"/>
              </a:lnSpc>
              <a:spcBef>
                <a:spcPts val="1250"/>
              </a:spcBef>
              <a:buClr>
                <a:srgbClr val="615780"/>
              </a:buClr>
              <a:buFont typeface="Wingdings"/>
              <a:buChar char=""/>
              <a:tabLst>
                <a:tab pos="372745" algn="l"/>
                <a:tab pos="373380" algn="l"/>
                <a:tab pos="2605405" algn="l"/>
                <a:tab pos="5732780" algn="l"/>
              </a:tabLst>
            </a:pPr>
            <a:r>
              <a:rPr dirty="0" sz="2000" spc="225">
                <a:solidFill>
                  <a:srgbClr val="231F20"/>
                </a:solidFill>
                <a:latin typeface="Microsoft Sans Serif"/>
                <a:cs typeface="Microsoft Sans Serif"/>
              </a:rPr>
              <a:t>Попри</a:t>
            </a:r>
            <a:r>
              <a:rPr dirty="0" u="heavy" sz="2000" spc="2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батькам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u="heavy" sz="2000" spc="12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Microsoft Sans Serif"/>
                <a:cs typeface="Microsoft Sans Serif"/>
              </a:rPr>
              <a:t>	</a:t>
            </a:r>
            <a:r>
              <a:rPr dirty="0" sz="2000" spc="-105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4840475"/>
            <a:ext cx="10692130" cy="2362835"/>
            <a:chOff x="0" y="4840475"/>
            <a:chExt cx="10692130" cy="236283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248" y="4840475"/>
              <a:ext cx="2448197" cy="178353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2319" y="520887"/>
            <a:ext cx="8296909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280"/>
              <a:t>Робімо</a:t>
            </a:r>
            <a:r>
              <a:rPr dirty="0" sz="3900" spc="-20"/>
              <a:t> </a:t>
            </a:r>
            <a:r>
              <a:rPr dirty="0" sz="3900" spc="240"/>
              <a:t>тези</a:t>
            </a:r>
            <a:r>
              <a:rPr dirty="0" sz="3900" spc="-15"/>
              <a:t> </a:t>
            </a:r>
            <a:r>
              <a:rPr dirty="0" sz="3900" spc="465" b="1">
                <a:solidFill>
                  <a:srgbClr val="42BB93"/>
                </a:solidFill>
                <a:latin typeface="Cambria"/>
                <a:cs typeface="Cambria"/>
              </a:rPr>
              <a:t>НЮАНСОВАНИМИ</a:t>
            </a:r>
            <a:endParaRPr sz="39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14294" y="453429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5720" rIns="0" bIns="0" rtlCol="0" vert="horz">
            <a:spAutoFit/>
          </a:bodyPr>
          <a:lstStyle/>
          <a:p>
            <a:pPr algn="ctr" marL="11430" marR="5080">
              <a:lnSpc>
                <a:spcPts val="5300"/>
              </a:lnSpc>
              <a:spcBef>
                <a:spcPts val="360"/>
              </a:spcBef>
            </a:pPr>
            <a:r>
              <a:rPr dirty="0" spc="345"/>
              <a:t>Протестуймо</a:t>
            </a:r>
            <a:r>
              <a:rPr dirty="0" spc="-10"/>
              <a:t> </a:t>
            </a:r>
            <a:r>
              <a:rPr dirty="0" spc="395"/>
              <a:t>наші</a:t>
            </a:r>
            <a:r>
              <a:rPr dirty="0" spc="-5"/>
              <a:t> </a:t>
            </a:r>
            <a:r>
              <a:rPr dirty="0" spc="190"/>
              <a:t>тезі </a:t>
            </a:r>
            <a:r>
              <a:rPr dirty="0" spc="-1180"/>
              <a:t> </a:t>
            </a:r>
            <a:r>
              <a:rPr dirty="0" spc="605"/>
              <a:t>й </a:t>
            </a:r>
            <a:r>
              <a:rPr dirty="0" spc="390"/>
              <a:t>перегляньмо </a:t>
            </a:r>
            <a:r>
              <a:rPr dirty="0" spc="60"/>
              <a:t>їх, </a:t>
            </a:r>
            <a:r>
              <a:rPr dirty="0" spc="65"/>
              <a:t> </a:t>
            </a:r>
            <a:r>
              <a:rPr dirty="0" spc="420"/>
              <a:t>якщо</a:t>
            </a:r>
            <a:r>
              <a:rPr dirty="0" spc="10"/>
              <a:t> </a:t>
            </a:r>
            <a:r>
              <a:rPr dirty="0" spc="325"/>
              <a:t>потрібно:</a:t>
            </a:r>
          </a:p>
          <a:p>
            <a:pPr marL="417195" marR="210185" indent="-635">
              <a:lnSpc>
                <a:spcPct val="116700"/>
              </a:lnSpc>
              <a:spcBef>
                <a:spcPts val="3420"/>
              </a:spcBef>
            </a:pPr>
            <a:r>
              <a:rPr dirty="0" sz="2000" spc="130">
                <a:solidFill>
                  <a:srgbClr val="231F20"/>
                </a:solidFill>
              </a:rPr>
              <a:t>Перевірте,</a:t>
            </a:r>
            <a:r>
              <a:rPr dirty="0" sz="2000">
                <a:solidFill>
                  <a:srgbClr val="231F20"/>
                </a:solidFill>
              </a:rPr>
              <a:t> </a:t>
            </a:r>
            <a:r>
              <a:rPr dirty="0" sz="2000" spc="210">
                <a:solidFill>
                  <a:srgbClr val="231F20"/>
                </a:solidFill>
              </a:rPr>
              <a:t>чи</a:t>
            </a:r>
            <a:r>
              <a:rPr dirty="0" sz="2000" spc="5">
                <a:solidFill>
                  <a:srgbClr val="231F20"/>
                </a:solidFill>
              </a:rPr>
              <a:t> </a:t>
            </a:r>
            <a:r>
              <a:rPr dirty="0" sz="2000" spc="175">
                <a:solidFill>
                  <a:srgbClr val="231F20"/>
                </a:solidFill>
              </a:rPr>
              <a:t>можна</a:t>
            </a:r>
            <a:r>
              <a:rPr dirty="0" sz="2000" spc="5">
                <a:solidFill>
                  <a:srgbClr val="231F20"/>
                </a:solidFill>
              </a:rPr>
              <a:t> </a:t>
            </a:r>
            <a:r>
              <a:rPr dirty="0" sz="2000" spc="165">
                <a:solidFill>
                  <a:srgbClr val="231F20"/>
                </a:solidFill>
              </a:rPr>
              <a:t>уточнити</a:t>
            </a:r>
            <a:r>
              <a:rPr dirty="0" sz="2000" spc="5">
                <a:solidFill>
                  <a:srgbClr val="231F20"/>
                </a:solidFill>
              </a:rPr>
              <a:t> </a:t>
            </a:r>
            <a:r>
              <a:rPr dirty="0" sz="2000" spc="35">
                <a:solidFill>
                  <a:srgbClr val="231F20"/>
                </a:solidFill>
              </a:rPr>
              <a:t>тезу,</a:t>
            </a:r>
            <a:r>
              <a:rPr dirty="0" sz="2000" spc="5">
                <a:solidFill>
                  <a:srgbClr val="231F20"/>
                </a:solidFill>
              </a:rPr>
              <a:t> </a:t>
            </a:r>
            <a:r>
              <a:rPr dirty="0" sz="2000" spc="190">
                <a:solidFill>
                  <a:srgbClr val="231F20"/>
                </a:solidFill>
              </a:rPr>
              <a:t>визнавши </a:t>
            </a:r>
            <a:r>
              <a:rPr dirty="0" sz="2000" spc="-515">
                <a:solidFill>
                  <a:srgbClr val="231F20"/>
                </a:solidFill>
              </a:rPr>
              <a:t> </a:t>
            </a:r>
            <a:r>
              <a:rPr dirty="0" sz="2000" spc="185">
                <a:solidFill>
                  <a:srgbClr val="231F20"/>
                </a:solidFill>
              </a:rPr>
              <a:t>протилежну </a:t>
            </a:r>
            <a:r>
              <a:rPr dirty="0" sz="2000" spc="150">
                <a:solidFill>
                  <a:srgbClr val="231F20"/>
                </a:solidFill>
              </a:rPr>
              <a:t>думку </a:t>
            </a:r>
            <a:r>
              <a:rPr dirty="0" sz="2000" spc="90">
                <a:solidFill>
                  <a:srgbClr val="231F20"/>
                </a:solidFill>
              </a:rPr>
              <a:t>та/або </a:t>
            </a:r>
            <a:r>
              <a:rPr dirty="0" sz="2000" spc="210">
                <a:solidFill>
                  <a:srgbClr val="231F20"/>
                </a:solidFill>
              </a:rPr>
              <a:t>обмеживши </a:t>
            </a:r>
            <a:r>
              <a:rPr dirty="0" sz="2000" spc="90">
                <a:solidFill>
                  <a:srgbClr val="231F20"/>
                </a:solidFill>
              </a:rPr>
              <a:t>тезу </a:t>
            </a:r>
            <a:r>
              <a:rPr dirty="0" sz="2000" spc="95">
                <a:solidFill>
                  <a:srgbClr val="231F20"/>
                </a:solidFill>
              </a:rPr>
              <a:t> </a:t>
            </a:r>
            <a:r>
              <a:rPr dirty="0" sz="2000" spc="195">
                <a:solidFill>
                  <a:srgbClr val="231F20"/>
                </a:solidFill>
              </a:rPr>
              <a:t>конкретними</a:t>
            </a:r>
            <a:r>
              <a:rPr dirty="0" sz="2000">
                <a:solidFill>
                  <a:srgbClr val="231F20"/>
                </a:solidFill>
              </a:rPr>
              <a:t> </a:t>
            </a:r>
            <a:r>
              <a:rPr dirty="0" sz="2000" spc="155">
                <a:solidFill>
                  <a:srgbClr val="231F20"/>
                </a:solidFill>
              </a:rPr>
              <a:t>ситуаціями</a:t>
            </a:r>
            <a:r>
              <a:rPr dirty="0" sz="2000">
                <a:solidFill>
                  <a:srgbClr val="231F20"/>
                </a:solidFill>
              </a:rPr>
              <a:t> </a:t>
            </a:r>
            <a:r>
              <a:rPr dirty="0" sz="2000" spc="210">
                <a:solidFill>
                  <a:srgbClr val="231F20"/>
                </a:solidFill>
              </a:rPr>
              <a:t>чи</a:t>
            </a:r>
            <a:r>
              <a:rPr dirty="0" sz="2000">
                <a:solidFill>
                  <a:srgbClr val="231F20"/>
                </a:solidFill>
              </a:rPr>
              <a:t> </a:t>
            </a:r>
            <a:r>
              <a:rPr dirty="0" sz="2000" spc="130">
                <a:solidFill>
                  <a:srgbClr val="231F20"/>
                </a:solidFill>
              </a:rPr>
              <a:t>аудиторією.</a:t>
            </a:r>
            <a:endParaRPr sz="2000"/>
          </a:p>
        </p:txBody>
      </p:sp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615010"/>
            <a:ext cx="1058545" cy="588645"/>
          </a:xfrm>
          <a:custGeom>
            <a:avLst/>
            <a:gdLst/>
            <a:ahLst/>
            <a:cxnLst/>
            <a:rect l="l" t="t" r="r" b="b"/>
            <a:pathLst>
              <a:path w="1058545" h="588645">
                <a:moveTo>
                  <a:pt x="1058392" y="0"/>
                </a:moveTo>
                <a:lnTo>
                  <a:pt x="0" y="0"/>
                </a:lnTo>
                <a:lnTo>
                  <a:pt x="0" y="588048"/>
                </a:lnTo>
                <a:lnTo>
                  <a:pt x="1058392" y="588048"/>
                </a:lnTo>
                <a:lnTo>
                  <a:pt x="1058392" y="0"/>
                </a:lnTo>
                <a:close/>
              </a:path>
            </a:pathLst>
          </a:custGeom>
          <a:solidFill>
            <a:srgbClr val="6157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9665" y="6738263"/>
            <a:ext cx="17907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65" b="1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58405" y="6615010"/>
            <a:ext cx="9634220" cy="588645"/>
            <a:chOff x="1058405" y="6615010"/>
            <a:chExt cx="9634220" cy="588645"/>
          </a:xfrm>
        </p:grpSpPr>
        <p:sp>
          <p:nvSpPr>
            <p:cNvPr id="5" name="object 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509233" y="6767954"/>
            <a:ext cx="103378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14">
                <a:solidFill>
                  <a:srgbClr val="231F20"/>
                </a:solidFill>
                <a:latin typeface="Lucida Sans Unicode"/>
                <a:cs typeface="Lucida Sans Unicode"/>
              </a:rPr>
              <a:t>М</a:t>
            </a:r>
            <a:r>
              <a:rPr dirty="0" sz="1600" spc="75">
                <a:solidFill>
                  <a:srgbClr val="231F20"/>
                </a:solidFill>
                <a:latin typeface="Lucida Sans Unicode"/>
                <a:cs typeface="Lucida Sans Unicode"/>
              </a:rPr>
              <a:t>о</a:t>
            </a:r>
            <a:r>
              <a:rPr dirty="0" sz="1600" spc="30">
                <a:solidFill>
                  <a:srgbClr val="231F20"/>
                </a:solidFill>
                <a:latin typeface="Lucida Sans Unicode"/>
                <a:cs typeface="Lucida Sans Unicode"/>
              </a:rPr>
              <a:t>д</a:t>
            </a:r>
            <a:r>
              <a:rPr dirty="0" sz="1600" spc="-20">
                <a:solidFill>
                  <a:srgbClr val="231F20"/>
                </a:solidFill>
                <a:latin typeface="Lucida Sans Unicode"/>
                <a:cs typeface="Lucida Sans Unicode"/>
              </a:rPr>
              <a:t>у</a:t>
            </a:r>
            <a:r>
              <a:rPr dirty="0" sz="1600" spc="95">
                <a:solidFill>
                  <a:srgbClr val="231F20"/>
                </a:solidFill>
                <a:latin typeface="Lucida Sans Unicode"/>
                <a:cs typeface="Lucida Sans Unicode"/>
              </a:rPr>
              <a:t>ль</a:t>
            </a:r>
            <a:r>
              <a:rPr dirty="0" sz="1600" spc="-80">
                <a:solidFill>
                  <a:srgbClr val="231F20"/>
                </a:solidFill>
                <a:latin typeface="Lucida Sans Unicode"/>
                <a:cs typeface="Lucida Sans Unicode"/>
              </a:rPr>
              <a:t> </a:t>
            </a:r>
            <a:r>
              <a:rPr dirty="0" sz="1600" spc="55">
                <a:solidFill>
                  <a:srgbClr val="231F20"/>
                </a:solidFill>
                <a:latin typeface="Lucida Sans Unicode"/>
                <a:cs typeface="Lucida Sans Unicode"/>
              </a:rPr>
              <a:t>4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302013" y="1489975"/>
            <a:ext cx="6328410" cy="1050290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700" spc="1040"/>
              <a:t>Що</a:t>
            </a:r>
            <a:r>
              <a:rPr dirty="0" sz="6700" spc="-10"/>
              <a:t> </a:t>
            </a:r>
            <a:r>
              <a:rPr dirty="0" sz="6700" spc="375"/>
              <a:t>таке</a:t>
            </a:r>
            <a:r>
              <a:rPr dirty="0" sz="6700" spc="-10"/>
              <a:t> </a:t>
            </a:r>
            <a:r>
              <a:rPr dirty="0" sz="6700" spc="250"/>
              <a:t>теза?</a:t>
            </a:r>
            <a:endParaRPr sz="6700"/>
          </a:p>
        </p:txBody>
      </p: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219456" y="3492004"/>
            <a:ext cx="8485246" cy="4080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marL="2038350" marR="5080" indent="-2026285">
              <a:lnSpc>
                <a:spcPts val="5300"/>
              </a:lnSpc>
              <a:spcBef>
                <a:spcPts val="300"/>
              </a:spcBef>
            </a:pPr>
            <a:r>
              <a:rPr dirty="0" spc="80"/>
              <a:t>Теза</a:t>
            </a:r>
            <a:r>
              <a:rPr dirty="0" spc="5"/>
              <a:t> </a:t>
            </a:r>
            <a:r>
              <a:rPr dirty="0" spc="-10"/>
              <a:t>=</a:t>
            </a:r>
            <a:r>
              <a:rPr dirty="0" spc="10"/>
              <a:t> </a:t>
            </a:r>
            <a:r>
              <a:rPr dirty="0" spc="315"/>
              <a:t>позиція,</a:t>
            </a:r>
            <a:r>
              <a:rPr dirty="0" spc="10"/>
              <a:t> </a:t>
            </a:r>
            <a:r>
              <a:rPr dirty="0" spc="195"/>
              <a:t>з</a:t>
            </a:r>
            <a:r>
              <a:rPr dirty="0" spc="10"/>
              <a:t> </a:t>
            </a:r>
            <a:r>
              <a:rPr dirty="0" spc="409"/>
              <a:t>якою</a:t>
            </a:r>
            <a:r>
              <a:rPr dirty="0" spc="10"/>
              <a:t> </a:t>
            </a:r>
            <a:r>
              <a:rPr dirty="0" spc="400"/>
              <a:t>можна </a:t>
            </a:r>
            <a:r>
              <a:rPr dirty="0" spc="-1180"/>
              <a:t> </a:t>
            </a:r>
            <a:r>
              <a:rPr dirty="0" spc="325"/>
              <a:t>посперечатися.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058404" y="2025006"/>
            <a:ext cx="8701405" cy="913130"/>
            <a:chOff x="1058404" y="2025006"/>
            <a:chExt cx="8701405" cy="913130"/>
          </a:xfrm>
        </p:grpSpPr>
        <p:sp>
          <p:nvSpPr>
            <p:cNvPr id="4" name="object 4"/>
            <p:cNvSpPr/>
            <p:nvPr/>
          </p:nvSpPr>
          <p:spPr>
            <a:xfrm>
              <a:off x="1064754" y="2031356"/>
              <a:ext cx="8688705" cy="900430"/>
            </a:xfrm>
            <a:custGeom>
              <a:avLst/>
              <a:gdLst/>
              <a:ahLst/>
              <a:cxnLst/>
              <a:rect l="l" t="t" r="r" b="b"/>
              <a:pathLst>
                <a:path w="8688705" h="900430">
                  <a:moveTo>
                    <a:pt x="8616492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828001"/>
                  </a:lnTo>
                  <a:lnTo>
                    <a:pt x="5657" y="856026"/>
                  </a:lnTo>
                  <a:lnTo>
                    <a:pt x="21086" y="878911"/>
                  </a:lnTo>
                  <a:lnTo>
                    <a:pt x="43971" y="894340"/>
                  </a:lnTo>
                  <a:lnTo>
                    <a:pt x="71996" y="899998"/>
                  </a:lnTo>
                  <a:lnTo>
                    <a:pt x="8616492" y="899998"/>
                  </a:lnTo>
                  <a:lnTo>
                    <a:pt x="8644519" y="894340"/>
                  </a:lnTo>
                  <a:lnTo>
                    <a:pt x="8667408" y="878911"/>
                  </a:lnTo>
                  <a:lnTo>
                    <a:pt x="8682842" y="856026"/>
                  </a:lnTo>
                  <a:lnTo>
                    <a:pt x="8688501" y="828001"/>
                  </a:lnTo>
                  <a:lnTo>
                    <a:pt x="8688501" y="71996"/>
                  </a:lnTo>
                  <a:lnTo>
                    <a:pt x="8682842" y="43971"/>
                  </a:lnTo>
                  <a:lnTo>
                    <a:pt x="8667408" y="21086"/>
                  </a:lnTo>
                  <a:lnTo>
                    <a:pt x="8644519" y="5657"/>
                  </a:lnTo>
                  <a:lnTo>
                    <a:pt x="8616492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64754" y="2031356"/>
              <a:ext cx="8688705" cy="900430"/>
            </a:xfrm>
            <a:custGeom>
              <a:avLst/>
              <a:gdLst/>
              <a:ahLst/>
              <a:cxnLst/>
              <a:rect l="l" t="t" r="r" b="b"/>
              <a:pathLst>
                <a:path w="8688705" h="900430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828001"/>
                  </a:lnTo>
                  <a:lnTo>
                    <a:pt x="5657" y="856026"/>
                  </a:lnTo>
                  <a:lnTo>
                    <a:pt x="21086" y="878911"/>
                  </a:lnTo>
                  <a:lnTo>
                    <a:pt x="43971" y="894340"/>
                  </a:lnTo>
                  <a:lnTo>
                    <a:pt x="71996" y="899998"/>
                  </a:lnTo>
                  <a:lnTo>
                    <a:pt x="8616492" y="899998"/>
                  </a:lnTo>
                  <a:lnTo>
                    <a:pt x="8644519" y="894340"/>
                  </a:lnTo>
                  <a:lnTo>
                    <a:pt x="8667408" y="878911"/>
                  </a:lnTo>
                  <a:lnTo>
                    <a:pt x="8682842" y="856026"/>
                  </a:lnTo>
                  <a:lnTo>
                    <a:pt x="8688501" y="828001"/>
                  </a:lnTo>
                  <a:lnTo>
                    <a:pt x="8688501" y="71996"/>
                  </a:lnTo>
                  <a:lnTo>
                    <a:pt x="8682842" y="43971"/>
                  </a:lnTo>
                  <a:lnTo>
                    <a:pt x="8667408" y="21086"/>
                  </a:lnTo>
                  <a:lnTo>
                    <a:pt x="8644519" y="5657"/>
                  </a:lnTo>
                  <a:lnTo>
                    <a:pt x="8616492" y="0"/>
                  </a:lnTo>
                  <a:lnTo>
                    <a:pt x="71996" y="0"/>
                  </a:lnTo>
                  <a:close/>
                </a:path>
              </a:pathLst>
            </a:custGeom>
            <a:ln w="12700">
              <a:solidFill>
                <a:srgbClr val="EDED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993220" y="2082662"/>
            <a:ext cx="6833234" cy="753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865"/>
              </a:lnSpc>
              <a:spcBef>
                <a:spcPts val="100"/>
              </a:spcBef>
            </a:pPr>
            <a:r>
              <a:rPr dirty="0" sz="2500" spc="65" b="1">
                <a:solidFill>
                  <a:srgbClr val="231F20"/>
                </a:solidFill>
                <a:latin typeface="Tahoma"/>
                <a:cs typeface="Tahoma"/>
              </a:rPr>
              <a:t>Сильні</a:t>
            </a:r>
            <a:r>
              <a:rPr dirty="0" sz="2500" spc="-5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500" spc="-10" b="1">
                <a:solidFill>
                  <a:srgbClr val="231F20"/>
                </a:solidFill>
                <a:latin typeface="Tahoma"/>
                <a:cs typeface="Tahoma"/>
              </a:rPr>
              <a:t>тези:</a:t>
            </a:r>
            <a:endParaRPr sz="2500">
              <a:latin typeface="Tahoma"/>
              <a:cs typeface="Tahoma"/>
            </a:endParaRPr>
          </a:p>
          <a:p>
            <a:pPr algn="ctr">
              <a:lnSpc>
                <a:spcPts val="2865"/>
              </a:lnSpc>
            </a:pPr>
            <a:r>
              <a:rPr dirty="0" sz="2500" spc="210">
                <a:solidFill>
                  <a:srgbClr val="231F20"/>
                </a:solidFill>
                <a:latin typeface="Microsoft Sans Serif"/>
                <a:cs typeface="Microsoft Sans Serif"/>
              </a:rPr>
              <a:t>переконливі,</a:t>
            </a:r>
            <a:r>
              <a:rPr dirty="0" sz="25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220">
                <a:solidFill>
                  <a:srgbClr val="231F20"/>
                </a:solidFill>
                <a:latin typeface="Microsoft Sans Serif"/>
                <a:cs typeface="Microsoft Sans Serif"/>
              </a:rPr>
              <a:t>дискусійні</a:t>
            </a:r>
            <a:r>
              <a:rPr dirty="0" sz="25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33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5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165">
                <a:solidFill>
                  <a:srgbClr val="231F20"/>
                </a:solidFill>
                <a:latin typeface="Microsoft Sans Serif"/>
                <a:cs typeface="Microsoft Sans Serif"/>
              </a:rPr>
              <a:t>обґрунтовані:</a:t>
            </a:r>
            <a:endParaRPr sz="2500">
              <a:latin typeface="Microsoft Sans Serif"/>
              <a:cs typeface="Microsoft Sans Serif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78504" y="2925005"/>
            <a:ext cx="8663305" cy="2724150"/>
            <a:chOff x="1078504" y="2925005"/>
            <a:chExt cx="8663305" cy="2724150"/>
          </a:xfrm>
        </p:grpSpPr>
        <p:sp>
          <p:nvSpPr>
            <p:cNvPr id="8" name="object 8"/>
            <p:cNvSpPr/>
            <p:nvPr/>
          </p:nvSpPr>
          <p:spPr>
            <a:xfrm>
              <a:off x="2195200" y="2937705"/>
              <a:ext cx="0" cy="575945"/>
            </a:xfrm>
            <a:custGeom>
              <a:avLst/>
              <a:gdLst/>
              <a:ahLst/>
              <a:cxnLst/>
              <a:rect l="l" t="t" r="r" b="b"/>
              <a:pathLst>
                <a:path w="0" h="575945">
                  <a:moveTo>
                    <a:pt x="0" y="0"/>
                  </a:moveTo>
                  <a:lnTo>
                    <a:pt x="0" y="575487"/>
                  </a:lnTo>
                </a:path>
              </a:pathLst>
            </a:custGeom>
            <a:ln w="25400">
              <a:solidFill>
                <a:srgbClr val="C3CD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5477350" y="2937705"/>
              <a:ext cx="0" cy="575945"/>
            </a:xfrm>
            <a:custGeom>
              <a:avLst/>
              <a:gdLst/>
              <a:ahLst/>
              <a:cxnLst/>
              <a:rect l="l" t="t" r="r" b="b"/>
              <a:pathLst>
                <a:path w="0" h="575945">
                  <a:moveTo>
                    <a:pt x="0" y="0"/>
                  </a:moveTo>
                  <a:lnTo>
                    <a:pt x="0" y="575487"/>
                  </a:lnTo>
                </a:path>
              </a:pathLst>
            </a:custGeom>
            <a:ln w="25400">
              <a:solidFill>
                <a:srgbClr val="C3CD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8601100" y="2937705"/>
              <a:ext cx="0" cy="575945"/>
            </a:xfrm>
            <a:custGeom>
              <a:avLst/>
              <a:gdLst/>
              <a:ahLst/>
              <a:cxnLst/>
              <a:rect l="l" t="t" r="r" b="b"/>
              <a:pathLst>
                <a:path w="0" h="575945">
                  <a:moveTo>
                    <a:pt x="0" y="0"/>
                  </a:moveTo>
                  <a:lnTo>
                    <a:pt x="0" y="575487"/>
                  </a:lnTo>
                </a:path>
              </a:pathLst>
            </a:custGeom>
            <a:ln w="25400">
              <a:solidFill>
                <a:srgbClr val="C3CDD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078496" y="3335845"/>
              <a:ext cx="8663305" cy="2313305"/>
            </a:xfrm>
            <a:custGeom>
              <a:avLst/>
              <a:gdLst/>
              <a:ahLst/>
              <a:cxnLst/>
              <a:rect l="l" t="t" r="r" b="b"/>
              <a:pathLst>
                <a:path w="8663305" h="2313304">
                  <a:moveTo>
                    <a:pt x="2275192" y="71996"/>
                  </a:moveTo>
                  <a:lnTo>
                    <a:pt x="2269540" y="43980"/>
                  </a:lnTo>
                  <a:lnTo>
                    <a:pt x="2254110" y="21094"/>
                  </a:lnTo>
                  <a:lnTo>
                    <a:pt x="2231225" y="5664"/>
                  </a:lnTo>
                  <a:lnTo>
                    <a:pt x="2203196" y="0"/>
                  </a:lnTo>
                  <a:lnTo>
                    <a:pt x="71996" y="0"/>
                  </a:lnTo>
                  <a:lnTo>
                    <a:pt x="43967" y="5664"/>
                  </a:lnTo>
                  <a:lnTo>
                    <a:pt x="21082" y="21094"/>
                  </a:lnTo>
                  <a:lnTo>
                    <a:pt x="5664" y="43980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64" y="1114793"/>
                  </a:lnTo>
                  <a:lnTo>
                    <a:pt x="21082" y="1137678"/>
                  </a:lnTo>
                  <a:lnTo>
                    <a:pt x="43967" y="1153109"/>
                  </a:lnTo>
                  <a:lnTo>
                    <a:pt x="71996" y="1158760"/>
                  </a:lnTo>
                  <a:lnTo>
                    <a:pt x="2203196" y="1158760"/>
                  </a:lnTo>
                  <a:lnTo>
                    <a:pt x="2231225" y="1153109"/>
                  </a:lnTo>
                  <a:lnTo>
                    <a:pt x="2254110" y="1137678"/>
                  </a:lnTo>
                  <a:lnTo>
                    <a:pt x="2269540" y="1114793"/>
                  </a:lnTo>
                  <a:lnTo>
                    <a:pt x="2275192" y="1086764"/>
                  </a:lnTo>
                  <a:lnTo>
                    <a:pt x="2275192" y="71996"/>
                  </a:lnTo>
                  <a:close/>
                </a:path>
                <a:path w="8663305" h="2313304">
                  <a:moveTo>
                    <a:pt x="5557342" y="71996"/>
                  </a:moveTo>
                  <a:lnTo>
                    <a:pt x="5551690" y="43980"/>
                  </a:lnTo>
                  <a:lnTo>
                    <a:pt x="5536260" y="21094"/>
                  </a:lnTo>
                  <a:lnTo>
                    <a:pt x="5513375" y="5664"/>
                  </a:lnTo>
                  <a:lnTo>
                    <a:pt x="5485346" y="0"/>
                  </a:lnTo>
                  <a:lnTo>
                    <a:pt x="3354146" y="0"/>
                  </a:lnTo>
                  <a:lnTo>
                    <a:pt x="3326117" y="5664"/>
                  </a:lnTo>
                  <a:lnTo>
                    <a:pt x="3303232" y="21094"/>
                  </a:lnTo>
                  <a:lnTo>
                    <a:pt x="3287814" y="43980"/>
                  </a:lnTo>
                  <a:lnTo>
                    <a:pt x="3282150" y="71996"/>
                  </a:lnTo>
                  <a:lnTo>
                    <a:pt x="3282150" y="2241156"/>
                  </a:lnTo>
                  <a:lnTo>
                    <a:pt x="3287814" y="2269185"/>
                  </a:lnTo>
                  <a:lnTo>
                    <a:pt x="3303232" y="2292083"/>
                  </a:lnTo>
                  <a:lnTo>
                    <a:pt x="3326117" y="2307513"/>
                  </a:lnTo>
                  <a:lnTo>
                    <a:pt x="3354146" y="2313165"/>
                  </a:lnTo>
                  <a:lnTo>
                    <a:pt x="5485346" y="2313165"/>
                  </a:lnTo>
                  <a:lnTo>
                    <a:pt x="5513375" y="2307513"/>
                  </a:lnTo>
                  <a:lnTo>
                    <a:pt x="5536260" y="2292083"/>
                  </a:lnTo>
                  <a:lnTo>
                    <a:pt x="5551690" y="2269185"/>
                  </a:lnTo>
                  <a:lnTo>
                    <a:pt x="5557342" y="2241156"/>
                  </a:lnTo>
                  <a:lnTo>
                    <a:pt x="5557342" y="71996"/>
                  </a:lnTo>
                  <a:close/>
                </a:path>
                <a:path w="8663305" h="2313304">
                  <a:moveTo>
                    <a:pt x="8663089" y="71996"/>
                  </a:moveTo>
                  <a:lnTo>
                    <a:pt x="8657438" y="43980"/>
                  </a:lnTo>
                  <a:lnTo>
                    <a:pt x="8642007" y="21094"/>
                  </a:lnTo>
                  <a:lnTo>
                    <a:pt x="8619122" y="5664"/>
                  </a:lnTo>
                  <a:lnTo>
                    <a:pt x="8591093" y="0"/>
                  </a:lnTo>
                  <a:lnTo>
                    <a:pt x="6459893" y="0"/>
                  </a:lnTo>
                  <a:lnTo>
                    <a:pt x="6431877" y="5664"/>
                  </a:lnTo>
                  <a:lnTo>
                    <a:pt x="6408991" y="21094"/>
                  </a:lnTo>
                  <a:lnTo>
                    <a:pt x="6393561" y="43980"/>
                  </a:lnTo>
                  <a:lnTo>
                    <a:pt x="6387897" y="71996"/>
                  </a:lnTo>
                  <a:lnTo>
                    <a:pt x="6387897" y="1086764"/>
                  </a:lnTo>
                  <a:lnTo>
                    <a:pt x="6393561" y="1114793"/>
                  </a:lnTo>
                  <a:lnTo>
                    <a:pt x="6408991" y="1137678"/>
                  </a:lnTo>
                  <a:lnTo>
                    <a:pt x="6431877" y="1153109"/>
                  </a:lnTo>
                  <a:lnTo>
                    <a:pt x="6459893" y="1158760"/>
                  </a:lnTo>
                  <a:lnTo>
                    <a:pt x="8591093" y="1158760"/>
                  </a:lnTo>
                  <a:lnTo>
                    <a:pt x="8619122" y="1153109"/>
                  </a:lnTo>
                  <a:lnTo>
                    <a:pt x="8642007" y="1137678"/>
                  </a:lnTo>
                  <a:lnTo>
                    <a:pt x="8657438" y="1114793"/>
                  </a:lnTo>
                  <a:lnTo>
                    <a:pt x="8663089" y="1086764"/>
                  </a:lnTo>
                  <a:lnTo>
                    <a:pt x="8663089" y="71996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1205736" y="3590351"/>
            <a:ext cx="1997075" cy="73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0340">
              <a:lnSpc>
                <a:spcPct val="116700"/>
              </a:lnSpc>
              <a:spcBef>
                <a:spcPts val="100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викликають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заці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авлені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с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ть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27988" y="3590351"/>
            <a:ext cx="1699260" cy="180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можна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підтве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р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дити 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останніми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Microsoft Sans Serif"/>
                <a:cs typeface="Microsoft Sans Serif"/>
              </a:rPr>
              <a:t>надійними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доказами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95907" y="3590351"/>
            <a:ext cx="1628775" cy="73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51460">
              <a:lnSpc>
                <a:spcPct val="116700"/>
              </a:lnSpc>
              <a:spcBef>
                <a:spcPts val="100"/>
              </a:spcBef>
            </a:pP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тому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 </a:t>
            </a:r>
            <a:r>
              <a:rPr dirty="0" sz="2000" spc="2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-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 spc="-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фактом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030539" y="3158502"/>
            <a:ext cx="6760845" cy="354965"/>
          </a:xfrm>
          <a:custGeom>
            <a:avLst/>
            <a:gdLst/>
            <a:ahLst/>
            <a:cxnLst/>
            <a:rect l="l" t="t" r="r" b="b"/>
            <a:pathLst>
              <a:path w="6760845" h="354964">
                <a:moveTo>
                  <a:pt x="354711" y="177342"/>
                </a:moveTo>
                <a:lnTo>
                  <a:pt x="348373" y="130200"/>
                </a:lnTo>
                <a:lnTo>
                  <a:pt x="330492" y="87833"/>
                </a:lnTo>
                <a:lnTo>
                  <a:pt x="302755" y="51943"/>
                </a:lnTo>
                <a:lnTo>
                  <a:pt x="266865" y="24206"/>
                </a:lnTo>
                <a:lnTo>
                  <a:pt x="224497" y="6337"/>
                </a:lnTo>
                <a:lnTo>
                  <a:pt x="177355" y="0"/>
                </a:lnTo>
                <a:lnTo>
                  <a:pt x="130213" y="6337"/>
                </a:lnTo>
                <a:lnTo>
                  <a:pt x="87845" y="24206"/>
                </a:lnTo>
                <a:lnTo>
                  <a:pt x="51943" y="51943"/>
                </a:lnTo>
                <a:lnTo>
                  <a:pt x="24218" y="87833"/>
                </a:lnTo>
                <a:lnTo>
                  <a:pt x="6337" y="130200"/>
                </a:lnTo>
                <a:lnTo>
                  <a:pt x="0" y="177342"/>
                </a:lnTo>
                <a:lnTo>
                  <a:pt x="6337" y="224485"/>
                </a:lnTo>
                <a:lnTo>
                  <a:pt x="24218" y="266852"/>
                </a:lnTo>
                <a:lnTo>
                  <a:pt x="51943" y="302755"/>
                </a:lnTo>
                <a:lnTo>
                  <a:pt x="87845" y="330479"/>
                </a:lnTo>
                <a:lnTo>
                  <a:pt x="130213" y="348361"/>
                </a:lnTo>
                <a:lnTo>
                  <a:pt x="177355" y="354698"/>
                </a:lnTo>
                <a:lnTo>
                  <a:pt x="224497" y="348361"/>
                </a:lnTo>
                <a:lnTo>
                  <a:pt x="266865" y="330479"/>
                </a:lnTo>
                <a:lnTo>
                  <a:pt x="302755" y="302755"/>
                </a:lnTo>
                <a:lnTo>
                  <a:pt x="330492" y="266852"/>
                </a:lnTo>
                <a:lnTo>
                  <a:pt x="348373" y="224485"/>
                </a:lnTo>
                <a:lnTo>
                  <a:pt x="354711" y="177342"/>
                </a:lnTo>
                <a:close/>
              </a:path>
              <a:path w="6760845" h="354964">
                <a:moveTo>
                  <a:pt x="3636861" y="177342"/>
                </a:moveTo>
                <a:lnTo>
                  <a:pt x="3630523" y="130200"/>
                </a:lnTo>
                <a:lnTo>
                  <a:pt x="3612642" y="87833"/>
                </a:lnTo>
                <a:lnTo>
                  <a:pt x="3584905" y="51943"/>
                </a:lnTo>
                <a:lnTo>
                  <a:pt x="3549015" y="24206"/>
                </a:lnTo>
                <a:lnTo>
                  <a:pt x="3506647" y="6337"/>
                </a:lnTo>
                <a:lnTo>
                  <a:pt x="3459505" y="0"/>
                </a:lnTo>
                <a:lnTo>
                  <a:pt x="3412363" y="6337"/>
                </a:lnTo>
                <a:lnTo>
                  <a:pt x="3369995" y="24206"/>
                </a:lnTo>
                <a:lnTo>
                  <a:pt x="3334093" y="51943"/>
                </a:lnTo>
                <a:lnTo>
                  <a:pt x="3306368" y="87833"/>
                </a:lnTo>
                <a:lnTo>
                  <a:pt x="3288487" y="130200"/>
                </a:lnTo>
                <a:lnTo>
                  <a:pt x="3282150" y="177342"/>
                </a:lnTo>
                <a:lnTo>
                  <a:pt x="3288487" y="224485"/>
                </a:lnTo>
                <a:lnTo>
                  <a:pt x="3306368" y="266852"/>
                </a:lnTo>
                <a:lnTo>
                  <a:pt x="3334093" y="302755"/>
                </a:lnTo>
                <a:lnTo>
                  <a:pt x="3369995" y="330479"/>
                </a:lnTo>
                <a:lnTo>
                  <a:pt x="3412363" y="348361"/>
                </a:lnTo>
                <a:lnTo>
                  <a:pt x="3459505" y="354698"/>
                </a:lnTo>
                <a:lnTo>
                  <a:pt x="3506647" y="348361"/>
                </a:lnTo>
                <a:lnTo>
                  <a:pt x="3549015" y="330479"/>
                </a:lnTo>
                <a:lnTo>
                  <a:pt x="3584905" y="302755"/>
                </a:lnTo>
                <a:lnTo>
                  <a:pt x="3612642" y="266852"/>
                </a:lnTo>
                <a:lnTo>
                  <a:pt x="3630523" y="224485"/>
                </a:lnTo>
                <a:lnTo>
                  <a:pt x="3636861" y="177342"/>
                </a:lnTo>
                <a:close/>
              </a:path>
              <a:path w="6760845" h="354964">
                <a:moveTo>
                  <a:pt x="6760616" y="177342"/>
                </a:moveTo>
                <a:lnTo>
                  <a:pt x="6754279" y="130200"/>
                </a:lnTo>
                <a:lnTo>
                  <a:pt x="6736397" y="87833"/>
                </a:lnTo>
                <a:lnTo>
                  <a:pt x="6708661" y="51943"/>
                </a:lnTo>
                <a:lnTo>
                  <a:pt x="6672770" y="24206"/>
                </a:lnTo>
                <a:lnTo>
                  <a:pt x="6630403" y="6337"/>
                </a:lnTo>
                <a:lnTo>
                  <a:pt x="6583261" y="0"/>
                </a:lnTo>
                <a:lnTo>
                  <a:pt x="6536106" y="6337"/>
                </a:lnTo>
                <a:lnTo>
                  <a:pt x="6493738" y="24206"/>
                </a:lnTo>
                <a:lnTo>
                  <a:pt x="6457848" y="51943"/>
                </a:lnTo>
                <a:lnTo>
                  <a:pt x="6430111" y="87833"/>
                </a:lnTo>
                <a:lnTo>
                  <a:pt x="6412230" y="130200"/>
                </a:lnTo>
                <a:lnTo>
                  <a:pt x="6405905" y="177342"/>
                </a:lnTo>
                <a:lnTo>
                  <a:pt x="6412230" y="224485"/>
                </a:lnTo>
                <a:lnTo>
                  <a:pt x="6430111" y="266852"/>
                </a:lnTo>
                <a:lnTo>
                  <a:pt x="6457848" y="302755"/>
                </a:lnTo>
                <a:lnTo>
                  <a:pt x="6493738" y="330479"/>
                </a:lnTo>
                <a:lnTo>
                  <a:pt x="6536106" y="348361"/>
                </a:lnTo>
                <a:lnTo>
                  <a:pt x="6583261" y="354698"/>
                </a:lnTo>
                <a:lnTo>
                  <a:pt x="6630403" y="348361"/>
                </a:lnTo>
                <a:lnTo>
                  <a:pt x="6672770" y="330479"/>
                </a:lnTo>
                <a:lnTo>
                  <a:pt x="6708661" y="302755"/>
                </a:lnTo>
                <a:lnTo>
                  <a:pt x="6736397" y="266852"/>
                </a:lnTo>
                <a:lnTo>
                  <a:pt x="6754279" y="224485"/>
                </a:lnTo>
                <a:lnTo>
                  <a:pt x="6760616" y="177342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47300" y="5826045"/>
            <a:ext cx="10128885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9750" algn="l"/>
                <a:tab pos="2073910" algn="l"/>
                <a:tab pos="4401185" algn="l"/>
                <a:tab pos="5605780" algn="l"/>
                <a:tab pos="7422515" algn="l"/>
                <a:tab pos="7757795" algn="l"/>
              </a:tabLst>
            </a:pPr>
            <a:r>
              <a:rPr dirty="0" sz="3500" spc="495" b="1">
                <a:solidFill>
                  <a:srgbClr val="71C6A5"/>
                </a:solidFill>
                <a:latin typeface="Arial"/>
                <a:cs typeface="Arial"/>
              </a:rPr>
              <a:t>У	</a:t>
            </a:r>
            <a:r>
              <a:rPr dirty="0" sz="3500" spc="470" b="1">
                <a:solidFill>
                  <a:srgbClr val="71C6A5"/>
                </a:solidFill>
                <a:latin typeface="Arial"/>
                <a:cs typeface="Arial"/>
              </a:rPr>
              <a:t>чому	</a:t>
            </a:r>
            <a:r>
              <a:rPr dirty="0" sz="3500" spc="500" b="1">
                <a:solidFill>
                  <a:srgbClr val="71C6A5"/>
                </a:solidFill>
                <a:latin typeface="Arial"/>
                <a:cs typeface="Arial"/>
              </a:rPr>
              <a:t>різниця	</a:t>
            </a:r>
            <a:r>
              <a:rPr dirty="0" sz="3500" spc="650" b="1">
                <a:solidFill>
                  <a:srgbClr val="71C6A5"/>
                </a:solidFill>
                <a:latin typeface="Arial"/>
                <a:cs typeface="Arial"/>
              </a:rPr>
              <a:t>між	</a:t>
            </a:r>
            <a:r>
              <a:rPr dirty="0" sz="3500" spc="455" b="1">
                <a:solidFill>
                  <a:srgbClr val="71C6A5"/>
                </a:solidFill>
                <a:latin typeface="Arial"/>
                <a:cs typeface="Arial"/>
              </a:rPr>
              <a:t>тезою	</a:t>
            </a:r>
            <a:r>
              <a:rPr dirty="0" sz="3500" spc="185" b="1">
                <a:solidFill>
                  <a:srgbClr val="71C6A5"/>
                </a:solidFill>
                <a:latin typeface="Arial"/>
                <a:cs typeface="Arial"/>
              </a:rPr>
              <a:t>і	</a:t>
            </a:r>
            <a:r>
              <a:rPr dirty="0" sz="3500" spc="455" b="1">
                <a:solidFill>
                  <a:srgbClr val="71C6A5"/>
                </a:solidFill>
                <a:latin typeface="Arial"/>
                <a:cs typeface="Arial"/>
              </a:rPr>
              <a:t>фактом?</a:t>
            </a:r>
            <a:endParaRPr sz="35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8" name="object 18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58295" y="410006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558295" y="485154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511300" y="2488808"/>
            <a:ext cx="8546465" cy="3242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233295">
              <a:lnSpc>
                <a:spcPct val="125000"/>
              </a:lnSpc>
              <a:spcBef>
                <a:spcPts val="100"/>
              </a:spcBef>
            </a:pPr>
            <a:r>
              <a:rPr dirty="0" sz="3000" spc="145" b="1">
                <a:solidFill>
                  <a:srgbClr val="231F20"/>
                </a:solidFill>
                <a:latin typeface="Cambria"/>
                <a:cs typeface="Cambria"/>
              </a:rPr>
              <a:t>Інші </a:t>
            </a:r>
            <a:r>
              <a:rPr dirty="0" sz="3000" spc="210" b="1">
                <a:solidFill>
                  <a:srgbClr val="231F20"/>
                </a:solidFill>
                <a:latin typeface="Cambria"/>
                <a:cs typeface="Cambria"/>
              </a:rPr>
              <a:t>ключові </a:t>
            </a:r>
            <a:r>
              <a:rPr dirty="0" sz="3000" spc="245" b="1">
                <a:solidFill>
                  <a:srgbClr val="231F20"/>
                </a:solidFill>
                <a:latin typeface="Cambria"/>
                <a:cs typeface="Cambria"/>
              </a:rPr>
              <a:t>характеристики </a:t>
            </a:r>
            <a:r>
              <a:rPr dirty="0" sz="3000" spc="-650" b="1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dirty="0" sz="3000" spc="235" b="1">
                <a:solidFill>
                  <a:srgbClr val="231F20"/>
                </a:solidFill>
                <a:latin typeface="Cambria"/>
                <a:cs typeface="Cambria"/>
              </a:rPr>
              <a:t>сильної</a:t>
            </a:r>
            <a:r>
              <a:rPr dirty="0" sz="3000" spc="204" b="1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dirty="0" sz="3000" spc="185" b="1">
                <a:solidFill>
                  <a:srgbClr val="231F20"/>
                </a:solidFill>
                <a:latin typeface="Cambria"/>
                <a:cs typeface="Cambria"/>
              </a:rPr>
              <a:t>тези:</a:t>
            </a:r>
            <a:endParaRPr sz="3000">
              <a:latin typeface="Cambria"/>
              <a:cs typeface="Cambria"/>
            </a:endParaRPr>
          </a:p>
          <a:p>
            <a:pPr marL="469900">
              <a:lnSpc>
                <a:spcPct val="100000"/>
              </a:lnSpc>
              <a:spcBef>
                <a:spcPts val="2315"/>
              </a:spcBef>
            </a:pPr>
            <a:r>
              <a:rPr dirty="0" sz="3000" spc="235">
                <a:solidFill>
                  <a:srgbClr val="231F20"/>
                </a:solidFill>
                <a:latin typeface="Microsoft Sans Serif"/>
                <a:cs typeface="Microsoft Sans Serif"/>
              </a:rPr>
              <a:t>відображає</a:t>
            </a:r>
            <a:r>
              <a:rPr dirty="0" sz="3000" spc="-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45" b="1">
                <a:solidFill>
                  <a:srgbClr val="615780"/>
                </a:solidFill>
                <a:latin typeface="Cambria"/>
                <a:cs typeface="Cambria"/>
              </a:rPr>
              <a:t>позицію</a:t>
            </a:r>
            <a:r>
              <a:rPr dirty="0" sz="3000" spc="110" b="1">
                <a:solidFill>
                  <a:srgbClr val="615780"/>
                </a:solidFill>
                <a:latin typeface="Cambria"/>
                <a:cs typeface="Cambria"/>
              </a:rPr>
              <a:t> </a:t>
            </a:r>
            <a:r>
              <a:rPr dirty="0" sz="3000" spc="185">
                <a:solidFill>
                  <a:srgbClr val="231F20"/>
                </a:solidFill>
                <a:latin typeface="Microsoft Sans Serif"/>
                <a:cs typeface="Microsoft Sans Serif"/>
              </a:rPr>
              <a:t>автора</a:t>
            </a:r>
            <a:r>
              <a:rPr dirty="0" sz="3000" spc="-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315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3000" spc="-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95">
                <a:solidFill>
                  <a:srgbClr val="231F20"/>
                </a:solidFill>
                <a:latin typeface="Microsoft Sans Serif"/>
                <a:cs typeface="Microsoft Sans Serif"/>
              </a:rPr>
              <a:t>авторки;</a:t>
            </a:r>
            <a:endParaRPr sz="3000">
              <a:latin typeface="Microsoft Sans Serif"/>
              <a:cs typeface="Microsoft Sans Serif"/>
            </a:endParaRPr>
          </a:p>
          <a:p>
            <a:pPr marL="469900" marR="91440">
              <a:lnSpc>
                <a:spcPct val="125000"/>
              </a:lnSpc>
              <a:spcBef>
                <a:spcPts val="1420"/>
              </a:spcBef>
            </a:pPr>
            <a:r>
              <a:rPr dirty="0" sz="3000" spc="229">
                <a:solidFill>
                  <a:srgbClr val="231F20"/>
                </a:solidFill>
                <a:latin typeface="Microsoft Sans Serif"/>
                <a:cs typeface="Microsoft Sans Serif"/>
              </a:rPr>
              <a:t>є </a:t>
            </a:r>
            <a:r>
              <a:rPr dirty="0" sz="3000" spc="265" b="1">
                <a:solidFill>
                  <a:srgbClr val="615780"/>
                </a:solidFill>
                <a:latin typeface="Cambria"/>
                <a:cs typeface="Cambria"/>
              </a:rPr>
              <a:t>зрозумілою </a:t>
            </a:r>
            <a:r>
              <a:rPr dirty="0" sz="3000" spc="160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3000" spc="254" b="1">
                <a:solidFill>
                  <a:srgbClr val="615780"/>
                </a:solidFill>
                <a:latin typeface="Cambria"/>
                <a:cs typeface="Cambria"/>
              </a:rPr>
              <a:t>конкретною </a:t>
            </a:r>
            <a:r>
              <a:rPr dirty="0" sz="3000" spc="160">
                <a:solidFill>
                  <a:srgbClr val="231F20"/>
                </a:solidFill>
                <a:latin typeface="Microsoft Sans Serif"/>
                <a:cs typeface="Microsoft Sans Serif"/>
              </a:rPr>
              <a:t>(вказує </a:t>
            </a:r>
            <a:r>
              <a:rPr dirty="0" sz="3000" spc="235">
                <a:solidFill>
                  <a:srgbClr val="231F20"/>
                </a:solidFill>
                <a:latin typeface="Microsoft Sans Serif"/>
                <a:cs typeface="Microsoft Sans Serif"/>
              </a:rPr>
              <a:t>на </a:t>
            </a:r>
            <a:r>
              <a:rPr dirty="0" sz="3000" spc="-7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70">
                <a:solidFill>
                  <a:srgbClr val="231F20"/>
                </a:solidFill>
                <a:latin typeface="Microsoft Sans Serif"/>
                <a:cs typeface="Microsoft Sans Serif"/>
              </a:rPr>
              <a:t>напрям</a:t>
            </a:r>
            <a:r>
              <a:rPr dirty="0" sz="3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50">
                <a:solidFill>
                  <a:srgbClr val="231F20"/>
                </a:solidFill>
                <a:latin typeface="Microsoft Sans Serif"/>
                <a:cs typeface="Microsoft Sans Serif"/>
              </a:rPr>
              <a:t>міркування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85">
                <a:solidFill>
                  <a:srgbClr val="231F20"/>
                </a:solidFill>
                <a:latin typeface="Microsoft Sans Serif"/>
                <a:cs typeface="Microsoft Sans Serif"/>
              </a:rPr>
              <a:t>автора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315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75">
                <a:solidFill>
                  <a:srgbClr val="231F20"/>
                </a:solidFill>
                <a:latin typeface="Microsoft Sans Serif"/>
                <a:cs typeface="Microsoft Sans Serif"/>
              </a:rPr>
              <a:t>авторки);</a:t>
            </a:r>
            <a:endParaRPr sz="3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16756" y="292814"/>
            <a:ext cx="8691880" cy="1371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6200"/>
              </a:lnSpc>
              <a:spcBef>
                <a:spcPts val="100"/>
              </a:spcBef>
            </a:pPr>
            <a:r>
              <a:rPr dirty="0" sz="3500" spc="250">
                <a:solidFill>
                  <a:srgbClr val="58595B"/>
                </a:solidFill>
              </a:rPr>
              <a:t>Сильні</a:t>
            </a:r>
            <a:r>
              <a:rPr dirty="0" sz="3500" spc="-5">
                <a:solidFill>
                  <a:srgbClr val="58595B"/>
                </a:solidFill>
              </a:rPr>
              <a:t> </a:t>
            </a:r>
            <a:r>
              <a:rPr dirty="0" sz="3500" spc="135">
                <a:solidFill>
                  <a:srgbClr val="58595B"/>
                </a:solidFill>
              </a:rPr>
              <a:t>тези:</a:t>
            </a:r>
            <a:r>
              <a:rPr dirty="0" sz="3500">
                <a:solidFill>
                  <a:srgbClr val="58595B"/>
                </a:solidFill>
              </a:rPr>
              <a:t> </a:t>
            </a:r>
            <a:r>
              <a:rPr dirty="0" sz="3500" spc="285">
                <a:solidFill>
                  <a:srgbClr val="58595B"/>
                </a:solidFill>
              </a:rPr>
              <a:t>переконливі,</a:t>
            </a:r>
            <a:r>
              <a:rPr dirty="0" sz="3500" spc="-5">
                <a:solidFill>
                  <a:srgbClr val="58595B"/>
                </a:solidFill>
              </a:rPr>
              <a:t> </a:t>
            </a:r>
            <a:r>
              <a:rPr dirty="0" sz="3500" spc="295">
                <a:solidFill>
                  <a:srgbClr val="58595B"/>
                </a:solidFill>
              </a:rPr>
              <a:t>дискусійні </a:t>
            </a:r>
            <a:r>
              <a:rPr dirty="0" sz="3500" spc="-915">
                <a:solidFill>
                  <a:srgbClr val="58595B"/>
                </a:solidFill>
              </a:rPr>
              <a:t> </a:t>
            </a:r>
            <a:r>
              <a:rPr dirty="0" sz="3500" spc="470">
                <a:solidFill>
                  <a:srgbClr val="58595B"/>
                </a:solidFill>
              </a:rPr>
              <a:t>й</a:t>
            </a:r>
            <a:r>
              <a:rPr dirty="0" sz="3500" spc="5">
                <a:solidFill>
                  <a:srgbClr val="58595B"/>
                </a:solidFill>
              </a:rPr>
              <a:t> </a:t>
            </a:r>
            <a:r>
              <a:rPr dirty="0" sz="3500" spc="254">
                <a:solidFill>
                  <a:srgbClr val="58595B"/>
                </a:solidFill>
              </a:rPr>
              <a:t>обґрунтовані</a:t>
            </a:r>
            <a:endParaRPr sz="350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22148" y="2122418"/>
            <a:ext cx="1711497" cy="1729583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8" name="object 8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58295" y="223105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968500" y="1942807"/>
            <a:ext cx="6630034" cy="4206240"/>
          </a:xfrm>
          <a:prstGeom prst="rect">
            <a:avLst/>
          </a:prstGeom>
        </p:spPr>
        <p:txBody>
          <a:bodyPr wrap="square" lIns="0" tIns="1270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3000" spc="254">
                <a:solidFill>
                  <a:srgbClr val="231F20"/>
                </a:solidFill>
                <a:latin typeface="Microsoft Sans Serif"/>
                <a:cs typeface="Microsoft Sans Serif"/>
              </a:rPr>
              <a:t>може</a:t>
            </a:r>
            <a:r>
              <a:rPr dirty="0" sz="3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29">
                <a:solidFill>
                  <a:srgbClr val="231F20"/>
                </a:solidFill>
                <a:latin typeface="Microsoft Sans Serif"/>
                <a:cs typeface="Microsoft Sans Serif"/>
              </a:rPr>
              <a:t>містити</a:t>
            </a:r>
            <a:r>
              <a:rPr dirty="0" sz="3000" spc="-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70">
                <a:solidFill>
                  <a:srgbClr val="231F20"/>
                </a:solidFill>
                <a:latin typeface="Microsoft Sans Serif"/>
                <a:cs typeface="Microsoft Sans Serif"/>
              </a:rPr>
              <a:t>«загальний»</a:t>
            </a:r>
            <a:endParaRPr sz="3000">
              <a:latin typeface="Microsoft Sans Serif"/>
              <a:cs typeface="Microsoft Sans Serif"/>
            </a:endParaRPr>
          </a:p>
          <a:p>
            <a:pPr marL="12700" marR="5080">
              <a:lnSpc>
                <a:spcPct val="125000"/>
              </a:lnSpc>
            </a:pPr>
            <a:r>
              <a:rPr dirty="0" sz="3000" spc="210">
                <a:solidFill>
                  <a:srgbClr val="231F20"/>
                </a:solidFill>
                <a:latin typeface="Microsoft Sans Serif"/>
                <a:cs typeface="Microsoft Sans Serif"/>
              </a:rPr>
              <a:t>(чи</a:t>
            </a:r>
            <a:r>
              <a:rPr dirty="0" sz="3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35">
                <a:solidFill>
                  <a:srgbClr val="231F20"/>
                </a:solidFill>
                <a:latin typeface="Microsoft Sans Serif"/>
                <a:cs typeface="Microsoft Sans Serif"/>
              </a:rPr>
              <a:t>парасольковий)</a:t>
            </a:r>
            <a:r>
              <a:rPr dirty="0" sz="3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80">
                <a:solidFill>
                  <a:srgbClr val="231F20"/>
                </a:solidFill>
                <a:latin typeface="Microsoft Sans Serif"/>
                <a:cs typeface="Microsoft Sans Serif"/>
              </a:rPr>
              <a:t>термін,</a:t>
            </a:r>
            <a:r>
              <a:rPr dirty="0" sz="3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325">
                <a:solidFill>
                  <a:srgbClr val="231F20"/>
                </a:solidFill>
                <a:latin typeface="Microsoft Sans Serif"/>
                <a:cs typeface="Microsoft Sans Serif"/>
              </a:rPr>
              <a:t>який </a:t>
            </a:r>
            <a:r>
              <a:rPr dirty="0" sz="3000" spc="-7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65">
                <a:solidFill>
                  <a:srgbClr val="231F20"/>
                </a:solidFill>
                <a:latin typeface="Microsoft Sans Serif"/>
                <a:cs typeface="Microsoft Sans Serif"/>
              </a:rPr>
              <a:t>стосується </a:t>
            </a:r>
            <a:r>
              <a:rPr dirty="0" sz="3000" spc="280">
                <a:solidFill>
                  <a:srgbClr val="231F20"/>
                </a:solidFill>
                <a:latin typeface="Microsoft Sans Serif"/>
                <a:cs typeface="Microsoft Sans Serif"/>
              </a:rPr>
              <a:t>основних </a:t>
            </a:r>
            <a:r>
              <a:rPr dirty="0" sz="3000" spc="190">
                <a:solidFill>
                  <a:srgbClr val="231F20"/>
                </a:solidFill>
                <a:latin typeface="Microsoft Sans Serif"/>
                <a:cs typeface="Microsoft Sans Serif"/>
              </a:rPr>
              <a:t>моментів, </a:t>
            </a:r>
            <a:r>
              <a:rPr dirty="0" sz="3000" spc="19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20">
                <a:solidFill>
                  <a:srgbClr val="231F20"/>
                </a:solidFill>
                <a:latin typeface="Microsoft Sans Serif"/>
                <a:cs typeface="Microsoft Sans Serif"/>
              </a:rPr>
              <a:t>які </a:t>
            </a:r>
            <a:r>
              <a:rPr dirty="0" sz="3000" spc="210">
                <a:solidFill>
                  <a:srgbClr val="231F20"/>
                </a:solidFill>
                <a:latin typeface="Microsoft Sans Serif"/>
                <a:cs typeface="Microsoft Sans Serif"/>
              </a:rPr>
              <a:t>треба </a:t>
            </a:r>
            <a:r>
              <a:rPr dirty="0" sz="3000" spc="225">
                <a:solidFill>
                  <a:srgbClr val="231F20"/>
                </a:solidFill>
                <a:latin typeface="Microsoft Sans Serif"/>
                <a:cs typeface="Microsoft Sans Serif"/>
              </a:rPr>
              <a:t>висловити, </a:t>
            </a:r>
            <a:r>
              <a:rPr dirty="0" sz="3000" spc="155">
                <a:solidFill>
                  <a:srgbClr val="231F20"/>
                </a:solidFill>
                <a:latin typeface="Microsoft Sans Serif"/>
                <a:cs typeface="Microsoft Sans Serif"/>
              </a:rPr>
              <a:t>замість </a:t>
            </a:r>
            <a:r>
              <a:rPr dirty="0" sz="3000" spc="16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перерахування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85">
                <a:solidFill>
                  <a:srgbClr val="231F20"/>
                </a:solidFill>
                <a:latin typeface="Microsoft Sans Serif"/>
                <a:cs typeface="Microsoft Sans Serif"/>
              </a:rPr>
              <a:t>всіх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50">
                <a:solidFill>
                  <a:srgbClr val="231F20"/>
                </a:solidFill>
                <a:latin typeface="Microsoft Sans Serif"/>
                <a:cs typeface="Microsoft Sans Serif"/>
              </a:rPr>
              <a:t>доказів;</a:t>
            </a:r>
            <a:endParaRPr sz="3000">
              <a:latin typeface="Microsoft Sans Serif"/>
              <a:cs typeface="Microsoft Sans Serif"/>
            </a:endParaRPr>
          </a:p>
          <a:p>
            <a:pPr marL="12700" marR="1467485">
              <a:lnSpc>
                <a:spcPct val="125000"/>
              </a:lnSpc>
              <a:spcBef>
                <a:spcPts val="1415"/>
              </a:spcBef>
            </a:pPr>
            <a:r>
              <a:rPr dirty="0" sz="3000" spc="29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3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95">
                <a:solidFill>
                  <a:srgbClr val="231F20"/>
                </a:solidFill>
                <a:latin typeface="Microsoft Sans Serif"/>
                <a:cs typeface="Microsoft Sans Serif"/>
              </a:rPr>
              <a:t>містить</a:t>
            </a:r>
            <a:r>
              <a:rPr dirty="0" sz="3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95">
                <a:solidFill>
                  <a:srgbClr val="231F20"/>
                </a:solidFill>
                <a:latin typeface="Microsoft Sans Serif"/>
                <a:cs typeface="Microsoft Sans Serif"/>
              </a:rPr>
              <a:t>слів</a:t>
            </a:r>
            <a:r>
              <a:rPr dirty="0" sz="3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5">
                <a:solidFill>
                  <a:srgbClr val="231F20"/>
                </a:solidFill>
                <a:latin typeface="Microsoft Sans Serif"/>
                <a:cs typeface="Microsoft Sans Serif"/>
              </a:rPr>
              <a:t>«я</a:t>
            </a:r>
            <a:r>
              <a:rPr dirty="0" sz="3000" spc="-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70">
                <a:solidFill>
                  <a:srgbClr val="231F20"/>
                </a:solidFill>
                <a:latin typeface="Microsoft Sans Serif"/>
                <a:cs typeface="Microsoft Sans Serif"/>
              </a:rPr>
              <a:t>думаю» </a:t>
            </a:r>
            <a:r>
              <a:rPr dirty="0" sz="3000" spc="-7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315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5">
                <a:solidFill>
                  <a:srgbClr val="231F20"/>
                </a:solidFill>
                <a:latin typeface="Microsoft Sans Serif"/>
                <a:cs typeface="Microsoft Sans Serif"/>
              </a:rPr>
              <a:t>«я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50">
                <a:solidFill>
                  <a:srgbClr val="231F20"/>
                </a:solidFill>
                <a:latin typeface="Microsoft Sans Serif"/>
                <a:cs typeface="Microsoft Sans Serif"/>
              </a:rPr>
              <a:t>відчуваю».</a:t>
            </a:r>
            <a:endParaRPr sz="3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58295" y="526856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16756" y="292814"/>
            <a:ext cx="8691880" cy="1371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6200"/>
              </a:lnSpc>
              <a:spcBef>
                <a:spcPts val="100"/>
              </a:spcBef>
            </a:pPr>
            <a:r>
              <a:rPr dirty="0" sz="3500" spc="250">
                <a:solidFill>
                  <a:srgbClr val="58595B"/>
                </a:solidFill>
              </a:rPr>
              <a:t>Сильні</a:t>
            </a:r>
            <a:r>
              <a:rPr dirty="0" sz="3500" spc="-5">
                <a:solidFill>
                  <a:srgbClr val="58595B"/>
                </a:solidFill>
              </a:rPr>
              <a:t> </a:t>
            </a:r>
            <a:r>
              <a:rPr dirty="0" sz="3500" spc="135">
                <a:solidFill>
                  <a:srgbClr val="58595B"/>
                </a:solidFill>
              </a:rPr>
              <a:t>тези:</a:t>
            </a:r>
            <a:r>
              <a:rPr dirty="0" sz="3500">
                <a:solidFill>
                  <a:srgbClr val="58595B"/>
                </a:solidFill>
              </a:rPr>
              <a:t> </a:t>
            </a:r>
            <a:r>
              <a:rPr dirty="0" sz="3500" spc="285">
                <a:solidFill>
                  <a:srgbClr val="58595B"/>
                </a:solidFill>
              </a:rPr>
              <a:t>переконливі,</a:t>
            </a:r>
            <a:r>
              <a:rPr dirty="0" sz="3500" spc="-5">
                <a:solidFill>
                  <a:srgbClr val="58595B"/>
                </a:solidFill>
              </a:rPr>
              <a:t> </a:t>
            </a:r>
            <a:r>
              <a:rPr dirty="0" sz="3500" spc="295">
                <a:solidFill>
                  <a:srgbClr val="58595B"/>
                </a:solidFill>
              </a:rPr>
              <a:t>дискусійні </a:t>
            </a:r>
            <a:r>
              <a:rPr dirty="0" sz="3500" spc="-915">
                <a:solidFill>
                  <a:srgbClr val="58595B"/>
                </a:solidFill>
              </a:rPr>
              <a:t> </a:t>
            </a:r>
            <a:r>
              <a:rPr dirty="0" sz="3500" spc="470">
                <a:solidFill>
                  <a:srgbClr val="58595B"/>
                </a:solidFill>
              </a:rPr>
              <a:t>й</a:t>
            </a:r>
            <a:r>
              <a:rPr dirty="0" sz="3500" spc="5">
                <a:solidFill>
                  <a:srgbClr val="58595B"/>
                </a:solidFill>
              </a:rPr>
              <a:t> </a:t>
            </a:r>
            <a:r>
              <a:rPr dirty="0" sz="3500" spc="254">
                <a:solidFill>
                  <a:srgbClr val="58595B"/>
                </a:solidFill>
              </a:rPr>
              <a:t>обґрунтовані</a:t>
            </a:r>
            <a:endParaRPr sz="3500"/>
          </a:p>
        </p:txBody>
      </p:sp>
      <p:grpSp>
        <p:nvGrpSpPr>
          <p:cNvPr id="6" name="object 6"/>
          <p:cNvGrpSpPr/>
          <p:nvPr/>
        </p:nvGrpSpPr>
        <p:grpSpPr>
          <a:xfrm>
            <a:off x="8183996" y="3780036"/>
            <a:ext cx="2340610" cy="2315210"/>
            <a:chOff x="8183996" y="3780036"/>
            <a:chExt cx="2340610" cy="2315210"/>
          </a:xfrm>
        </p:grpSpPr>
        <p:sp>
          <p:nvSpPr>
            <p:cNvPr id="7" name="object 7"/>
            <p:cNvSpPr/>
            <p:nvPr/>
          </p:nvSpPr>
          <p:spPr>
            <a:xfrm>
              <a:off x="8907156" y="3780036"/>
              <a:ext cx="1093470" cy="2300605"/>
            </a:xfrm>
            <a:custGeom>
              <a:avLst/>
              <a:gdLst/>
              <a:ahLst/>
              <a:cxnLst/>
              <a:rect l="l" t="t" r="r" b="b"/>
              <a:pathLst>
                <a:path w="1093470" h="2300604">
                  <a:moveTo>
                    <a:pt x="352082" y="0"/>
                  </a:moveTo>
                  <a:lnTo>
                    <a:pt x="334873" y="1111"/>
                  </a:lnTo>
                  <a:lnTo>
                    <a:pt x="318474" y="5176"/>
                  </a:lnTo>
                  <a:lnTo>
                    <a:pt x="303118" y="12064"/>
                  </a:lnTo>
                  <a:lnTo>
                    <a:pt x="289039" y="21640"/>
                  </a:lnTo>
                  <a:lnTo>
                    <a:pt x="276796" y="14289"/>
                  </a:lnTo>
                  <a:lnTo>
                    <a:pt x="263728" y="8882"/>
                  </a:lnTo>
                  <a:lnTo>
                    <a:pt x="249973" y="5472"/>
                  </a:lnTo>
                  <a:lnTo>
                    <a:pt x="235673" y="4114"/>
                  </a:lnTo>
                  <a:lnTo>
                    <a:pt x="108229" y="1397"/>
                  </a:lnTo>
                  <a:lnTo>
                    <a:pt x="88985" y="2923"/>
                  </a:lnTo>
                  <a:lnTo>
                    <a:pt x="38684" y="28829"/>
                  </a:lnTo>
                  <a:lnTo>
                    <a:pt x="16876" y="60294"/>
                  </a:lnTo>
                  <a:lnTo>
                    <a:pt x="8737" y="97828"/>
                  </a:lnTo>
                  <a:lnTo>
                    <a:pt x="0" y="516331"/>
                  </a:lnTo>
                  <a:lnTo>
                    <a:pt x="3202" y="568838"/>
                  </a:lnTo>
                  <a:lnTo>
                    <a:pt x="14682" y="619189"/>
                  </a:lnTo>
                  <a:lnTo>
                    <a:pt x="33898" y="666514"/>
                  </a:lnTo>
                  <a:lnTo>
                    <a:pt x="60310" y="709943"/>
                  </a:lnTo>
                  <a:lnTo>
                    <a:pt x="93378" y="748607"/>
                  </a:lnTo>
                  <a:lnTo>
                    <a:pt x="132560" y="781637"/>
                  </a:lnTo>
                  <a:lnTo>
                    <a:pt x="177317" y="808164"/>
                  </a:lnTo>
                  <a:lnTo>
                    <a:pt x="181991" y="2295842"/>
                  </a:lnTo>
                  <a:lnTo>
                    <a:pt x="186448" y="2300287"/>
                  </a:lnTo>
                  <a:lnTo>
                    <a:pt x="197472" y="2300262"/>
                  </a:lnTo>
                  <a:lnTo>
                    <a:pt x="201917" y="2295804"/>
                  </a:lnTo>
                  <a:lnTo>
                    <a:pt x="197205" y="797941"/>
                  </a:lnTo>
                  <a:lnTo>
                    <a:pt x="194932" y="794423"/>
                  </a:lnTo>
                  <a:lnTo>
                    <a:pt x="191414" y="792810"/>
                  </a:lnTo>
                  <a:lnTo>
                    <a:pt x="148202" y="768277"/>
                  </a:lnTo>
                  <a:lnTo>
                    <a:pt x="110339" y="737346"/>
                  </a:lnTo>
                  <a:lnTo>
                    <a:pt x="78358" y="700876"/>
                  </a:lnTo>
                  <a:lnTo>
                    <a:pt x="52792" y="659722"/>
                  </a:lnTo>
                  <a:lnTo>
                    <a:pt x="34173" y="614745"/>
                  </a:lnTo>
                  <a:lnTo>
                    <a:pt x="23036" y="566802"/>
                  </a:lnTo>
                  <a:lnTo>
                    <a:pt x="19913" y="516750"/>
                  </a:lnTo>
                  <a:lnTo>
                    <a:pt x="28651" y="98247"/>
                  </a:lnTo>
                  <a:lnTo>
                    <a:pt x="42561" y="54904"/>
                  </a:lnTo>
                  <a:lnTo>
                    <a:pt x="78060" y="26579"/>
                  </a:lnTo>
                  <a:lnTo>
                    <a:pt x="107797" y="21310"/>
                  </a:lnTo>
                  <a:lnTo>
                    <a:pt x="235254" y="24041"/>
                  </a:lnTo>
                  <a:lnTo>
                    <a:pt x="272332" y="34547"/>
                  </a:lnTo>
                  <a:lnTo>
                    <a:pt x="286981" y="45466"/>
                  </a:lnTo>
                  <a:lnTo>
                    <a:pt x="292760" y="45262"/>
                  </a:lnTo>
                  <a:lnTo>
                    <a:pt x="336464" y="21054"/>
                  </a:lnTo>
                  <a:lnTo>
                    <a:pt x="351650" y="19913"/>
                  </a:lnTo>
                  <a:lnTo>
                    <a:pt x="479094" y="22644"/>
                  </a:lnTo>
                  <a:lnTo>
                    <a:pt x="525545" y="39615"/>
                  </a:lnTo>
                  <a:lnTo>
                    <a:pt x="539267" y="53759"/>
                  </a:lnTo>
                  <a:lnTo>
                    <a:pt x="541731" y="55079"/>
                  </a:lnTo>
                  <a:lnTo>
                    <a:pt x="547103" y="55562"/>
                  </a:lnTo>
                  <a:lnTo>
                    <a:pt x="549808" y="54724"/>
                  </a:lnTo>
                  <a:lnTo>
                    <a:pt x="551840" y="52946"/>
                  </a:lnTo>
                  <a:lnTo>
                    <a:pt x="563408" y="44669"/>
                  </a:lnTo>
                  <a:lnTo>
                    <a:pt x="576129" y="38700"/>
                  </a:lnTo>
                  <a:lnTo>
                    <a:pt x="589659" y="35154"/>
                  </a:lnTo>
                  <a:lnTo>
                    <a:pt x="603656" y="34150"/>
                  </a:lnTo>
                  <a:lnTo>
                    <a:pt x="731113" y="36880"/>
                  </a:lnTo>
                  <a:lnTo>
                    <a:pt x="775103" y="52058"/>
                  </a:lnTo>
                  <a:lnTo>
                    <a:pt x="802728" y="90068"/>
                  </a:lnTo>
                  <a:lnTo>
                    <a:pt x="804075" y="94043"/>
                  </a:lnTo>
                  <a:lnTo>
                    <a:pt x="807758" y="96748"/>
                  </a:lnTo>
                  <a:lnTo>
                    <a:pt x="913993" y="98996"/>
                  </a:lnTo>
                  <a:lnTo>
                    <a:pt x="957307" y="113080"/>
                  </a:lnTo>
                  <a:lnTo>
                    <a:pt x="985635" y="149031"/>
                  </a:lnTo>
                  <a:lnTo>
                    <a:pt x="990942" y="179273"/>
                  </a:lnTo>
                  <a:lnTo>
                    <a:pt x="984135" y="522185"/>
                  </a:lnTo>
                  <a:lnTo>
                    <a:pt x="979442" y="567261"/>
                  </a:lnTo>
                  <a:lnTo>
                    <a:pt x="967437" y="610577"/>
                  </a:lnTo>
                  <a:lnTo>
                    <a:pt x="948536" y="651240"/>
                  </a:lnTo>
                  <a:lnTo>
                    <a:pt x="923153" y="688359"/>
                  </a:lnTo>
                  <a:lnTo>
                    <a:pt x="891705" y="721042"/>
                  </a:lnTo>
                  <a:lnTo>
                    <a:pt x="889000" y="723430"/>
                  </a:lnTo>
                  <a:lnTo>
                    <a:pt x="887793" y="727100"/>
                  </a:lnTo>
                  <a:lnTo>
                    <a:pt x="898451" y="781668"/>
                  </a:lnTo>
                  <a:lnTo>
                    <a:pt x="909461" y="847224"/>
                  </a:lnTo>
                  <a:lnTo>
                    <a:pt x="921387" y="925593"/>
                  </a:lnTo>
                  <a:lnTo>
                    <a:pt x="934046" y="1015071"/>
                  </a:lnTo>
                  <a:lnTo>
                    <a:pt x="947252" y="1113952"/>
                  </a:lnTo>
                  <a:lnTo>
                    <a:pt x="960822" y="1220533"/>
                  </a:lnTo>
                  <a:lnTo>
                    <a:pt x="974570" y="1333108"/>
                  </a:lnTo>
                  <a:lnTo>
                    <a:pt x="988313" y="1449972"/>
                  </a:lnTo>
                  <a:lnTo>
                    <a:pt x="1008511" y="1629582"/>
                  </a:lnTo>
                  <a:lnTo>
                    <a:pt x="1027659" y="1809254"/>
                  </a:lnTo>
                  <a:lnTo>
                    <a:pt x="1045132" y="1983234"/>
                  </a:lnTo>
                  <a:lnTo>
                    <a:pt x="1055543" y="2093217"/>
                  </a:lnTo>
                  <a:lnTo>
                    <a:pt x="1064749" y="2196409"/>
                  </a:lnTo>
                  <a:lnTo>
                    <a:pt x="1072972" y="2296325"/>
                  </a:lnTo>
                  <a:lnTo>
                    <a:pt x="1077341" y="2300287"/>
                  </a:lnTo>
                  <a:lnTo>
                    <a:pt x="1082484" y="2300287"/>
                  </a:lnTo>
                  <a:lnTo>
                    <a:pt x="1088758" y="2299830"/>
                  </a:lnTo>
                  <a:lnTo>
                    <a:pt x="1092847" y="2295029"/>
                  </a:lnTo>
                  <a:lnTo>
                    <a:pt x="1084671" y="2195558"/>
                  </a:lnTo>
                  <a:lnTo>
                    <a:pt x="1075543" y="2093172"/>
                  </a:lnTo>
                  <a:lnTo>
                    <a:pt x="1065222" y="1984061"/>
                  </a:lnTo>
                  <a:lnTo>
                    <a:pt x="1053890" y="1869893"/>
                  </a:lnTo>
                  <a:lnTo>
                    <a:pt x="1035390" y="1692799"/>
                  </a:lnTo>
                  <a:lnTo>
                    <a:pt x="1015630" y="1513693"/>
                  </a:lnTo>
                  <a:lnTo>
                    <a:pt x="995216" y="1338197"/>
                  </a:lnTo>
                  <a:lnTo>
                    <a:pt x="981546" y="1225980"/>
                  </a:lnTo>
                  <a:lnTo>
                    <a:pt x="968036" y="1119532"/>
                  </a:lnTo>
                  <a:lnTo>
                    <a:pt x="954868" y="1020517"/>
                  </a:lnTo>
                  <a:lnTo>
                    <a:pt x="942222" y="930601"/>
                  </a:lnTo>
                  <a:lnTo>
                    <a:pt x="930278" y="851450"/>
                  </a:lnTo>
                  <a:lnTo>
                    <a:pt x="919217" y="784729"/>
                  </a:lnTo>
                  <a:lnTo>
                    <a:pt x="909218" y="732104"/>
                  </a:lnTo>
                  <a:lnTo>
                    <a:pt x="941494" y="697313"/>
                  </a:lnTo>
                  <a:lnTo>
                    <a:pt x="967531" y="658075"/>
                  </a:lnTo>
                  <a:lnTo>
                    <a:pt x="986914" y="615280"/>
                  </a:lnTo>
                  <a:lnTo>
                    <a:pt x="999229" y="569818"/>
                  </a:lnTo>
                  <a:lnTo>
                    <a:pt x="1004062" y="522579"/>
                  </a:lnTo>
                  <a:lnTo>
                    <a:pt x="1010856" y="179679"/>
                  </a:lnTo>
                  <a:lnTo>
                    <a:pt x="1009374" y="160270"/>
                  </a:lnTo>
                  <a:lnTo>
                    <a:pt x="995509" y="124704"/>
                  </a:lnTo>
                  <a:lnTo>
                    <a:pt x="968698" y="96729"/>
                  </a:lnTo>
                  <a:lnTo>
                    <a:pt x="933754" y="81383"/>
                  </a:lnTo>
                  <a:lnTo>
                    <a:pt x="819099" y="77063"/>
                  </a:lnTo>
                  <a:lnTo>
                    <a:pt x="804534" y="52844"/>
                  </a:lnTo>
                  <a:lnTo>
                    <a:pt x="784117" y="34037"/>
                  </a:lnTo>
                  <a:lnTo>
                    <a:pt x="759298" y="21719"/>
                  </a:lnTo>
                  <a:lnTo>
                    <a:pt x="731532" y="16967"/>
                  </a:lnTo>
                  <a:lnTo>
                    <a:pt x="604088" y="14236"/>
                  </a:lnTo>
                  <a:lnTo>
                    <a:pt x="588900" y="15170"/>
                  </a:lnTo>
                  <a:lnTo>
                    <a:pt x="574033" y="18459"/>
                  </a:lnTo>
                  <a:lnTo>
                    <a:pt x="559814" y="24034"/>
                  </a:lnTo>
                  <a:lnTo>
                    <a:pt x="546569" y="31826"/>
                  </a:lnTo>
                  <a:lnTo>
                    <a:pt x="532181" y="19735"/>
                  </a:lnTo>
                  <a:lnTo>
                    <a:pt x="515910" y="10704"/>
                  </a:lnTo>
                  <a:lnTo>
                    <a:pt x="498208" y="4956"/>
                  </a:lnTo>
                  <a:lnTo>
                    <a:pt x="479526" y="2717"/>
                  </a:lnTo>
                  <a:lnTo>
                    <a:pt x="35208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344581" y="3933520"/>
              <a:ext cx="20320" cy="309880"/>
            </a:xfrm>
            <a:custGeom>
              <a:avLst/>
              <a:gdLst/>
              <a:ahLst/>
              <a:cxnLst/>
              <a:rect l="l" t="t" r="r" b="b"/>
              <a:pathLst>
                <a:path w="20320" h="309879">
                  <a:moveTo>
                    <a:pt x="19913" y="0"/>
                  </a:moveTo>
                  <a:lnTo>
                    <a:pt x="0" y="0"/>
                  </a:lnTo>
                  <a:lnTo>
                    <a:pt x="0" y="309295"/>
                  </a:lnTo>
                  <a:lnTo>
                    <a:pt x="19913" y="309295"/>
                  </a:lnTo>
                  <a:lnTo>
                    <a:pt x="19913" y="0"/>
                  </a:lnTo>
                  <a:close/>
                </a:path>
              </a:pathLst>
            </a:custGeom>
            <a:solidFill>
              <a:srgbClr val="1F2A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565916" y="3933516"/>
              <a:ext cx="1958339" cy="312420"/>
            </a:xfrm>
            <a:custGeom>
              <a:avLst/>
              <a:gdLst/>
              <a:ahLst/>
              <a:cxnLst/>
              <a:rect l="l" t="t" r="r" b="b"/>
              <a:pathLst>
                <a:path w="1958340" h="312420">
                  <a:moveTo>
                    <a:pt x="1873402" y="0"/>
                  </a:moveTo>
                  <a:lnTo>
                    <a:pt x="0" y="0"/>
                  </a:lnTo>
                  <a:lnTo>
                    <a:pt x="0" y="312229"/>
                  </a:lnTo>
                  <a:lnTo>
                    <a:pt x="1873402" y="312229"/>
                  </a:lnTo>
                  <a:lnTo>
                    <a:pt x="1906404" y="304050"/>
                  </a:lnTo>
                  <a:lnTo>
                    <a:pt x="1933354" y="281746"/>
                  </a:lnTo>
                  <a:lnTo>
                    <a:pt x="1951524" y="248664"/>
                  </a:lnTo>
                  <a:lnTo>
                    <a:pt x="1958187" y="208153"/>
                  </a:lnTo>
                  <a:lnTo>
                    <a:pt x="1958187" y="104076"/>
                  </a:lnTo>
                  <a:lnTo>
                    <a:pt x="1951524" y="63565"/>
                  </a:lnTo>
                  <a:lnTo>
                    <a:pt x="1933354" y="30483"/>
                  </a:lnTo>
                  <a:lnTo>
                    <a:pt x="1906404" y="8178"/>
                  </a:lnTo>
                  <a:lnTo>
                    <a:pt x="187340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376132" y="3943473"/>
              <a:ext cx="138430" cy="292735"/>
            </a:xfrm>
            <a:custGeom>
              <a:avLst/>
              <a:gdLst/>
              <a:ahLst/>
              <a:cxnLst/>
              <a:rect l="l" t="t" r="r" b="b"/>
              <a:pathLst>
                <a:path w="138429" h="292735">
                  <a:moveTo>
                    <a:pt x="63182" y="0"/>
                  </a:moveTo>
                  <a:lnTo>
                    <a:pt x="0" y="0"/>
                  </a:lnTo>
                  <a:lnTo>
                    <a:pt x="0" y="292315"/>
                  </a:lnTo>
                  <a:lnTo>
                    <a:pt x="63182" y="292315"/>
                  </a:lnTo>
                  <a:lnTo>
                    <a:pt x="92281" y="284907"/>
                  </a:lnTo>
                  <a:lnTo>
                    <a:pt x="116070" y="264715"/>
                  </a:lnTo>
                  <a:lnTo>
                    <a:pt x="132121" y="234794"/>
                  </a:lnTo>
                  <a:lnTo>
                    <a:pt x="138010" y="198196"/>
                  </a:lnTo>
                  <a:lnTo>
                    <a:pt x="138010" y="94119"/>
                  </a:lnTo>
                  <a:lnTo>
                    <a:pt x="132121" y="57521"/>
                  </a:lnTo>
                  <a:lnTo>
                    <a:pt x="116070" y="27600"/>
                  </a:lnTo>
                  <a:lnTo>
                    <a:pt x="92281" y="7408"/>
                  </a:lnTo>
                  <a:lnTo>
                    <a:pt x="631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8183994" y="3933532"/>
              <a:ext cx="2340610" cy="312420"/>
            </a:xfrm>
            <a:custGeom>
              <a:avLst/>
              <a:gdLst/>
              <a:ahLst/>
              <a:cxnLst/>
              <a:rect l="l" t="t" r="r" b="b"/>
              <a:pathLst>
                <a:path w="2340609" h="312420">
                  <a:moveTo>
                    <a:pt x="382460" y="533"/>
                  </a:moveTo>
                  <a:lnTo>
                    <a:pt x="362546" y="8636"/>
                  </a:lnTo>
                  <a:lnTo>
                    <a:pt x="362546" y="30137"/>
                  </a:lnTo>
                  <a:lnTo>
                    <a:pt x="362546" y="282067"/>
                  </a:lnTo>
                  <a:lnTo>
                    <a:pt x="52857" y="156095"/>
                  </a:lnTo>
                  <a:lnTo>
                    <a:pt x="362546" y="30137"/>
                  </a:lnTo>
                  <a:lnTo>
                    <a:pt x="362546" y="8636"/>
                  </a:lnTo>
                  <a:lnTo>
                    <a:pt x="0" y="156095"/>
                  </a:lnTo>
                  <a:lnTo>
                    <a:pt x="382460" y="311670"/>
                  </a:lnTo>
                  <a:lnTo>
                    <a:pt x="382460" y="282067"/>
                  </a:lnTo>
                  <a:lnTo>
                    <a:pt x="382460" y="30137"/>
                  </a:lnTo>
                  <a:lnTo>
                    <a:pt x="382460" y="533"/>
                  </a:lnTo>
                  <a:close/>
                </a:path>
                <a:path w="2340609" h="312420">
                  <a:moveTo>
                    <a:pt x="2340102" y="104076"/>
                  </a:moveTo>
                  <a:lnTo>
                    <a:pt x="2333447" y="63563"/>
                  </a:lnTo>
                  <a:lnTo>
                    <a:pt x="2320175" y="39408"/>
                  </a:lnTo>
                  <a:lnTo>
                    <a:pt x="2320175" y="104076"/>
                  </a:lnTo>
                  <a:lnTo>
                    <a:pt x="2320175" y="208153"/>
                  </a:lnTo>
                  <a:lnTo>
                    <a:pt x="2315070" y="240868"/>
                  </a:lnTo>
                  <a:lnTo>
                    <a:pt x="2301163" y="267627"/>
                  </a:lnTo>
                  <a:lnTo>
                    <a:pt x="2280539" y="285673"/>
                  </a:lnTo>
                  <a:lnTo>
                    <a:pt x="2255316" y="292303"/>
                  </a:lnTo>
                  <a:lnTo>
                    <a:pt x="2202091" y="292303"/>
                  </a:lnTo>
                  <a:lnTo>
                    <a:pt x="2202091" y="19913"/>
                  </a:lnTo>
                  <a:lnTo>
                    <a:pt x="2255316" y="19913"/>
                  </a:lnTo>
                  <a:lnTo>
                    <a:pt x="2280539" y="26530"/>
                  </a:lnTo>
                  <a:lnTo>
                    <a:pt x="2301163" y="44589"/>
                  </a:lnTo>
                  <a:lnTo>
                    <a:pt x="2315070" y="71348"/>
                  </a:lnTo>
                  <a:lnTo>
                    <a:pt x="2320175" y="104076"/>
                  </a:lnTo>
                  <a:lnTo>
                    <a:pt x="2320175" y="39408"/>
                  </a:lnTo>
                  <a:lnTo>
                    <a:pt x="2315273" y="30480"/>
                  </a:lnTo>
                  <a:lnTo>
                    <a:pt x="2302497" y="19913"/>
                  </a:lnTo>
                  <a:lnTo>
                    <a:pt x="2288324" y="8178"/>
                  </a:lnTo>
                  <a:lnTo>
                    <a:pt x="2255316" y="0"/>
                  </a:lnTo>
                  <a:lnTo>
                    <a:pt x="2182164" y="0"/>
                  </a:lnTo>
                  <a:lnTo>
                    <a:pt x="2182164" y="312229"/>
                  </a:lnTo>
                  <a:lnTo>
                    <a:pt x="2255316" y="312229"/>
                  </a:lnTo>
                  <a:lnTo>
                    <a:pt x="2302510" y="292303"/>
                  </a:lnTo>
                  <a:lnTo>
                    <a:pt x="2333447" y="248653"/>
                  </a:lnTo>
                  <a:lnTo>
                    <a:pt x="2340102" y="208153"/>
                  </a:lnTo>
                  <a:lnTo>
                    <a:pt x="2340102" y="10407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8183996" y="4013479"/>
              <a:ext cx="187325" cy="152400"/>
            </a:xfrm>
            <a:custGeom>
              <a:avLst/>
              <a:gdLst/>
              <a:ahLst/>
              <a:cxnLst/>
              <a:rect l="l" t="t" r="r" b="b"/>
              <a:pathLst>
                <a:path w="187325" h="152400">
                  <a:moveTo>
                    <a:pt x="187236" y="0"/>
                  </a:moveTo>
                  <a:lnTo>
                    <a:pt x="0" y="76149"/>
                  </a:lnTo>
                  <a:lnTo>
                    <a:pt x="187236" y="152311"/>
                  </a:lnTo>
                  <a:lnTo>
                    <a:pt x="187236" y="0"/>
                  </a:lnTo>
                  <a:close/>
                </a:path>
              </a:pathLst>
            </a:custGeom>
            <a:solidFill>
              <a:srgbClr val="0003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69734" y="4224358"/>
              <a:ext cx="102539" cy="70535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925863" y="3798727"/>
              <a:ext cx="918844" cy="802005"/>
            </a:xfrm>
            <a:custGeom>
              <a:avLst/>
              <a:gdLst/>
              <a:ahLst/>
              <a:cxnLst/>
              <a:rect l="l" t="t" r="r" b="b"/>
              <a:pathLst>
                <a:path w="918845" h="802004">
                  <a:moveTo>
                    <a:pt x="87426" y="1396"/>
                  </a:moveTo>
                  <a:lnTo>
                    <a:pt x="32486" y="24307"/>
                  </a:lnTo>
                  <a:lnTo>
                    <a:pt x="8750" y="79527"/>
                  </a:lnTo>
                  <a:lnTo>
                    <a:pt x="0" y="498017"/>
                  </a:lnTo>
                  <a:lnTo>
                    <a:pt x="2728" y="545426"/>
                  </a:lnTo>
                  <a:lnTo>
                    <a:pt x="12548" y="590631"/>
                  </a:lnTo>
                  <a:lnTo>
                    <a:pt x="28896" y="633037"/>
                  </a:lnTo>
                  <a:lnTo>
                    <a:pt x="51208" y="672048"/>
                  </a:lnTo>
                  <a:lnTo>
                    <a:pt x="78917" y="707066"/>
                  </a:lnTo>
                  <a:lnTo>
                    <a:pt x="111461" y="737495"/>
                  </a:lnTo>
                  <a:lnTo>
                    <a:pt x="148275" y="762739"/>
                  </a:lnTo>
                  <a:lnTo>
                    <a:pt x="188793" y="782201"/>
                  </a:lnTo>
                  <a:lnTo>
                    <a:pt x="232453" y="795286"/>
                  </a:lnTo>
                  <a:lnTo>
                    <a:pt x="278688" y="801395"/>
                  </a:lnTo>
                  <a:lnTo>
                    <a:pt x="278841" y="795121"/>
                  </a:lnTo>
                  <a:lnTo>
                    <a:pt x="378004" y="793549"/>
                  </a:lnTo>
                  <a:lnTo>
                    <a:pt x="458962" y="791124"/>
                  </a:lnTo>
                  <a:lnTo>
                    <a:pt x="530358" y="787944"/>
                  </a:lnTo>
                  <a:lnTo>
                    <a:pt x="592349" y="784199"/>
                  </a:lnTo>
                  <a:lnTo>
                    <a:pt x="645093" y="780075"/>
                  </a:lnTo>
                  <a:lnTo>
                    <a:pt x="688749" y="775761"/>
                  </a:lnTo>
                  <a:lnTo>
                    <a:pt x="749428" y="767318"/>
                  </a:lnTo>
                  <a:lnTo>
                    <a:pt x="817435" y="452158"/>
                  </a:lnTo>
                  <a:lnTo>
                    <a:pt x="819632" y="440778"/>
                  </a:lnTo>
                  <a:lnTo>
                    <a:pt x="861030" y="436736"/>
                  </a:lnTo>
                  <a:lnTo>
                    <a:pt x="907113" y="391994"/>
                  </a:lnTo>
                  <a:lnTo>
                    <a:pt x="918375" y="108965"/>
                  </a:lnTo>
                  <a:lnTo>
                    <a:pt x="789343" y="106451"/>
                  </a:lnTo>
                  <a:lnTo>
                    <a:pt x="789457" y="97777"/>
                  </a:lnTo>
                  <a:lnTo>
                    <a:pt x="783694" y="66873"/>
                  </a:lnTo>
                  <a:lnTo>
                    <a:pt x="767268" y="41363"/>
                  </a:lnTo>
                  <a:lnTo>
                    <a:pt x="764342" y="39281"/>
                  </a:lnTo>
                  <a:lnTo>
                    <a:pt x="525475" y="39281"/>
                  </a:lnTo>
                  <a:lnTo>
                    <a:pt x="519785" y="32207"/>
                  </a:lnTo>
                  <a:lnTo>
                    <a:pt x="515246" y="27660"/>
                  </a:lnTo>
                  <a:lnTo>
                    <a:pt x="271195" y="27660"/>
                  </a:lnTo>
                  <a:lnTo>
                    <a:pt x="265150" y="22555"/>
                  </a:lnTo>
                  <a:lnTo>
                    <a:pt x="254242" y="14814"/>
                  </a:lnTo>
                  <a:lnTo>
                    <a:pt x="242395" y="9123"/>
                  </a:lnTo>
                  <a:lnTo>
                    <a:pt x="229781" y="5544"/>
                  </a:lnTo>
                  <a:lnTo>
                    <a:pt x="216573" y="4140"/>
                  </a:lnTo>
                  <a:lnTo>
                    <a:pt x="87426" y="1396"/>
                  </a:lnTo>
                  <a:close/>
                </a:path>
                <a:path w="918845" h="802004">
                  <a:moveTo>
                    <a:pt x="583285" y="14249"/>
                  </a:moveTo>
                  <a:lnTo>
                    <a:pt x="543709" y="25168"/>
                  </a:lnTo>
                  <a:lnTo>
                    <a:pt x="525475" y="39281"/>
                  </a:lnTo>
                  <a:lnTo>
                    <a:pt x="764342" y="39281"/>
                  </a:lnTo>
                  <a:lnTo>
                    <a:pt x="742678" y="23864"/>
                  </a:lnTo>
                  <a:lnTo>
                    <a:pt x="712419" y="16992"/>
                  </a:lnTo>
                  <a:lnTo>
                    <a:pt x="583285" y="14249"/>
                  </a:lnTo>
                  <a:close/>
                </a:path>
                <a:path w="918845" h="802004">
                  <a:moveTo>
                    <a:pt x="331279" y="0"/>
                  </a:moveTo>
                  <a:lnTo>
                    <a:pt x="288733" y="12660"/>
                  </a:lnTo>
                  <a:lnTo>
                    <a:pt x="271195" y="27660"/>
                  </a:lnTo>
                  <a:lnTo>
                    <a:pt x="515246" y="27660"/>
                  </a:lnTo>
                  <a:lnTo>
                    <a:pt x="477383" y="5003"/>
                  </a:lnTo>
                  <a:lnTo>
                    <a:pt x="3312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8906687" y="3810139"/>
              <a:ext cx="950594" cy="662940"/>
            </a:xfrm>
            <a:custGeom>
              <a:avLst/>
              <a:gdLst/>
              <a:ahLst/>
              <a:cxnLst/>
              <a:rect l="l" t="t" r="r" b="b"/>
              <a:pathLst>
                <a:path w="950595" h="662939">
                  <a:moveTo>
                    <a:pt x="579767" y="275412"/>
                  </a:moveTo>
                  <a:lnTo>
                    <a:pt x="566788" y="228917"/>
                  </a:lnTo>
                  <a:lnTo>
                    <a:pt x="555320" y="216484"/>
                  </a:lnTo>
                  <a:lnTo>
                    <a:pt x="555320" y="8813"/>
                  </a:lnTo>
                  <a:lnTo>
                    <a:pt x="550862" y="4356"/>
                  </a:lnTo>
                  <a:lnTo>
                    <a:pt x="539864" y="4356"/>
                  </a:lnTo>
                  <a:lnTo>
                    <a:pt x="535406" y="8813"/>
                  </a:lnTo>
                  <a:lnTo>
                    <a:pt x="535406" y="205092"/>
                  </a:lnTo>
                  <a:lnTo>
                    <a:pt x="526770" y="201904"/>
                  </a:lnTo>
                  <a:lnTo>
                    <a:pt x="510235" y="199961"/>
                  </a:lnTo>
                  <a:lnTo>
                    <a:pt x="299135" y="199961"/>
                  </a:lnTo>
                  <a:lnTo>
                    <a:pt x="299135" y="4457"/>
                  </a:lnTo>
                  <a:lnTo>
                    <a:pt x="294678" y="0"/>
                  </a:lnTo>
                  <a:lnTo>
                    <a:pt x="283679" y="0"/>
                  </a:lnTo>
                  <a:lnTo>
                    <a:pt x="279222" y="4457"/>
                  </a:lnTo>
                  <a:lnTo>
                    <a:pt x="279222" y="199961"/>
                  </a:lnTo>
                  <a:lnTo>
                    <a:pt x="76606" y="199961"/>
                  </a:lnTo>
                  <a:lnTo>
                    <a:pt x="72898" y="202514"/>
                  </a:lnTo>
                  <a:lnTo>
                    <a:pt x="0" y="393890"/>
                  </a:lnTo>
                  <a:lnTo>
                    <a:pt x="2578" y="399643"/>
                  </a:lnTo>
                  <a:lnTo>
                    <a:pt x="12839" y="403555"/>
                  </a:lnTo>
                  <a:lnTo>
                    <a:pt x="18605" y="400977"/>
                  </a:lnTo>
                  <a:lnTo>
                    <a:pt x="87604" y="219887"/>
                  </a:lnTo>
                  <a:lnTo>
                    <a:pt x="510235" y="219887"/>
                  </a:lnTo>
                  <a:lnTo>
                    <a:pt x="550621" y="240563"/>
                  </a:lnTo>
                  <a:lnTo>
                    <a:pt x="559892" y="273773"/>
                  </a:lnTo>
                  <a:lnTo>
                    <a:pt x="557466" y="285407"/>
                  </a:lnTo>
                  <a:lnTo>
                    <a:pt x="534339" y="327863"/>
                  </a:lnTo>
                  <a:lnTo>
                    <a:pt x="497916" y="359651"/>
                  </a:lnTo>
                  <a:lnTo>
                    <a:pt x="420827" y="405892"/>
                  </a:lnTo>
                  <a:lnTo>
                    <a:pt x="384708" y="381266"/>
                  </a:lnTo>
                  <a:lnTo>
                    <a:pt x="317563" y="357251"/>
                  </a:lnTo>
                  <a:lnTo>
                    <a:pt x="312229" y="356031"/>
                  </a:lnTo>
                  <a:lnTo>
                    <a:pt x="306857" y="359346"/>
                  </a:lnTo>
                  <a:lnTo>
                    <a:pt x="304380" y="370065"/>
                  </a:lnTo>
                  <a:lnTo>
                    <a:pt x="307708" y="375412"/>
                  </a:lnTo>
                  <a:lnTo>
                    <a:pt x="313067" y="376656"/>
                  </a:lnTo>
                  <a:lnTo>
                    <a:pt x="375081" y="398627"/>
                  </a:lnTo>
                  <a:lnTo>
                    <a:pt x="421817" y="429933"/>
                  </a:lnTo>
                  <a:lnTo>
                    <a:pt x="455409" y="467487"/>
                  </a:lnTo>
                  <a:lnTo>
                    <a:pt x="477964" y="508203"/>
                  </a:lnTo>
                  <a:lnTo>
                    <a:pt x="491591" y="548982"/>
                  </a:lnTo>
                  <a:lnTo>
                    <a:pt x="498424" y="586752"/>
                  </a:lnTo>
                  <a:lnTo>
                    <a:pt x="500583" y="618426"/>
                  </a:lnTo>
                  <a:lnTo>
                    <a:pt x="500164" y="640918"/>
                  </a:lnTo>
                  <a:lnTo>
                    <a:pt x="499313" y="651154"/>
                  </a:lnTo>
                  <a:lnTo>
                    <a:pt x="498652" y="656615"/>
                  </a:lnTo>
                  <a:lnTo>
                    <a:pt x="502539" y="661581"/>
                  </a:lnTo>
                  <a:lnTo>
                    <a:pt x="509206" y="662317"/>
                  </a:lnTo>
                  <a:lnTo>
                    <a:pt x="514172" y="662317"/>
                  </a:lnTo>
                  <a:lnTo>
                    <a:pt x="518464" y="658622"/>
                  </a:lnTo>
                  <a:lnTo>
                    <a:pt x="519074" y="653580"/>
                  </a:lnTo>
                  <a:lnTo>
                    <a:pt x="519772" y="644512"/>
                  </a:lnTo>
                  <a:lnTo>
                    <a:pt x="520115" y="621296"/>
                  </a:lnTo>
                  <a:lnTo>
                    <a:pt x="517779" y="587425"/>
                  </a:lnTo>
                  <a:lnTo>
                    <a:pt x="510451" y="546430"/>
                  </a:lnTo>
                  <a:lnTo>
                    <a:pt x="495795" y="501802"/>
                  </a:lnTo>
                  <a:lnTo>
                    <a:pt x="471512" y="457060"/>
                  </a:lnTo>
                  <a:lnTo>
                    <a:pt x="437984" y="418833"/>
                  </a:lnTo>
                  <a:lnTo>
                    <a:pt x="508165" y="376732"/>
                  </a:lnTo>
                  <a:lnTo>
                    <a:pt x="530707" y="360311"/>
                  </a:lnTo>
                  <a:lnTo>
                    <a:pt x="549871" y="340321"/>
                  </a:lnTo>
                  <a:lnTo>
                    <a:pt x="565226" y="317284"/>
                  </a:lnTo>
                  <a:lnTo>
                    <a:pt x="576364" y="291706"/>
                  </a:lnTo>
                  <a:lnTo>
                    <a:pt x="579767" y="275412"/>
                  </a:lnTo>
                  <a:close/>
                </a:path>
                <a:path w="950595" h="662939">
                  <a:moveTo>
                    <a:pt x="950455" y="221792"/>
                  </a:moveTo>
                  <a:lnTo>
                    <a:pt x="946010" y="217335"/>
                  </a:lnTo>
                  <a:lnTo>
                    <a:pt x="934999" y="217335"/>
                  </a:lnTo>
                  <a:lnTo>
                    <a:pt x="930541" y="221792"/>
                  </a:lnTo>
                  <a:lnTo>
                    <a:pt x="930541" y="343712"/>
                  </a:lnTo>
                  <a:lnTo>
                    <a:pt x="924153" y="375310"/>
                  </a:lnTo>
                  <a:lnTo>
                    <a:pt x="906729" y="401129"/>
                  </a:lnTo>
                  <a:lnTo>
                    <a:pt x="880910" y="418553"/>
                  </a:lnTo>
                  <a:lnTo>
                    <a:pt x="849312" y="424942"/>
                  </a:lnTo>
                  <a:lnTo>
                    <a:pt x="817727" y="418553"/>
                  </a:lnTo>
                  <a:lnTo>
                    <a:pt x="791908" y="401129"/>
                  </a:lnTo>
                  <a:lnTo>
                    <a:pt x="774484" y="375310"/>
                  </a:lnTo>
                  <a:lnTo>
                    <a:pt x="768083" y="343712"/>
                  </a:lnTo>
                  <a:lnTo>
                    <a:pt x="768083" y="166662"/>
                  </a:lnTo>
                  <a:lnTo>
                    <a:pt x="775436" y="115100"/>
                  </a:lnTo>
                  <a:lnTo>
                    <a:pt x="796925" y="67627"/>
                  </a:lnTo>
                  <a:lnTo>
                    <a:pt x="799871" y="62992"/>
                  </a:lnTo>
                  <a:lnTo>
                    <a:pt x="798512" y="56832"/>
                  </a:lnTo>
                  <a:lnTo>
                    <a:pt x="789216" y="50927"/>
                  </a:lnTo>
                  <a:lnTo>
                    <a:pt x="783069" y="52298"/>
                  </a:lnTo>
                  <a:lnTo>
                    <a:pt x="780110" y="56934"/>
                  </a:lnTo>
                  <a:lnTo>
                    <a:pt x="766305" y="82473"/>
                  </a:lnTo>
                  <a:lnTo>
                    <a:pt x="756310" y="109524"/>
                  </a:lnTo>
                  <a:lnTo>
                    <a:pt x="750227" y="137718"/>
                  </a:lnTo>
                  <a:lnTo>
                    <a:pt x="748169" y="166662"/>
                  </a:lnTo>
                  <a:lnTo>
                    <a:pt x="748169" y="343712"/>
                  </a:lnTo>
                  <a:lnTo>
                    <a:pt x="756132" y="383044"/>
                  </a:lnTo>
                  <a:lnTo>
                    <a:pt x="777824" y="415201"/>
                  </a:lnTo>
                  <a:lnTo>
                    <a:pt x="809980" y="436905"/>
                  </a:lnTo>
                  <a:lnTo>
                    <a:pt x="849312" y="444855"/>
                  </a:lnTo>
                  <a:lnTo>
                    <a:pt x="888657" y="436905"/>
                  </a:lnTo>
                  <a:lnTo>
                    <a:pt x="920800" y="415201"/>
                  </a:lnTo>
                  <a:lnTo>
                    <a:pt x="942505" y="383044"/>
                  </a:lnTo>
                  <a:lnTo>
                    <a:pt x="950455" y="343712"/>
                  </a:lnTo>
                  <a:lnTo>
                    <a:pt x="950455" y="221792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42099" y="4131685"/>
              <a:ext cx="232702" cy="164376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8917239" y="3916232"/>
              <a:ext cx="8255" cy="367030"/>
            </a:xfrm>
            <a:custGeom>
              <a:avLst/>
              <a:gdLst/>
              <a:ahLst/>
              <a:cxnLst/>
              <a:rect l="l" t="t" r="r" b="b"/>
              <a:pathLst>
                <a:path w="8254" h="367029">
                  <a:moveTo>
                    <a:pt x="8013" y="0"/>
                  </a:moveTo>
                  <a:lnTo>
                    <a:pt x="0" y="366928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8907168" y="3906286"/>
              <a:ext cx="28575" cy="387350"/>
            </a:xfrm>
            <a:custGeom>
              <a:avLst/>
              <a:gdLst/>
              <a:ahLst/>
              <a:cxnLst/>
              <a:rect l="l" t="t" r="r" b="b"/>
              <a:pathLst>
                <a:path w="28575" h="387350">
                  <a:moveTo>
                    <a:pt x="23799" y="114"/>
                  </a:moveTo>
                  <a:lnTo>
                    <a:pt x="18300" y="0"/>
                  </a:lnTo>
                  <a:lnTo>
                    <a:pt x="12788" y="203"/>
                  </a:lnTo>
                  <a:lnTo>
                    <a:pt x="8242" y="4254"/>
                  </a:lnTo>
                  <a:lnTo>
                    <a:pt x="0" y="382155"/>
                  </a:lnTo>
                  <a:lnTo>
                    <a:pt x="4356" y="386702"/>
                  </a:lnTo>
                  <a:lnTo>
                    <a:pt x="10071" y="386829"/>
                  </a:lnTo>
                  <a:lnTo>
                    <a:pt x="15481" y="386829"/>
                  </a:lnTo>
                  <a:lnTo>
                    <a:pt x="19913" y="382511"/>
                  </a:lnTo>
                  <a:lnTo>
                    <a:pt x="28155" y="4673"/>
                  </a:lnTo>
                  <a:lnTo>
                    <a:pt x="23799" y="11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8487079" y="4807914"/>
              <a:ext cx="831850" cy="915035"/>
            </a:xfrm>
            <a:custGeom>
              <a:avLst/>
              <a:gdLst/>
              <a:ahLst/>
              <a:cxnLst/>
              <a:rect l="l" t="t" r="r" b="b"/>
              <a:pathLst>
                <a:path w="831850" h="915035">
                  <a:moveTo>
                    <a:pt x="831570" y="584111"/>
                  </a:moveTo>
                  <a:lnTo>
                    <a:pt x="827989" y="535279"/>
                  </a:lnTo>
                  <a:lnTo>
                    <a:pt x="817587" y="488670"/>
                  </a:lnTo>
                  <a:lnTo>
                    <a:pt x="800862" y="444792"/>
                  </a:lnTo>
                  <a:lnTo>
                    <a:pt x="778332" y="404164"/>
                  </a:lnTo>
                  <a:lnTo>
                    <a:pt x="750519" y="367296"/>
                  </a:lnTo>
                  <a:lnTo>
                    <a:pt x="717918" y="334695"/>
                  </a:lnTo>
                  <a:lnTo>
                    <a:pt x="681050" y="306882"/>
                  </a:lnTo>
                  <a:lnTo>
                    <a:pt x="640422" y="284353"/>
                  </a:lnTo>
                  <a:lnTo>
                    <a:pt x="627341" y="279374"/>
                  </a:lnTo>
                  <a:lnTo>
                    <a:pt x="609561" y="251498"/>
                  </a:lnTo>
                  <a:lnTo>
                    <a:pt x="573874" y="203161"/>
                  </a:lnTo>
                  <a:lnTo>
                    <a:pt x="530999" y="148209"/>
                  </a:lnTo>
                  <a:lnTo>
                    <a:pt x="514743" y="124714"/>
                  </a:lnTo>
                  <a:lnTo>
                    <a:pt x="519811" y="119405"/>
                  </a:lnTo>
                  <a:lnTo>
                    <a:pt x="540893" y="119049"/>
                  </a:lnTo>
                  <a:lnTo>
                    <a:pt x="550075" y="109423"/>
                  </a:lnTo>
                  <a:lnTo>
                    <a:pt x="499237" y="60833"/>
                  </a:lnTo>
                  <a:lnTo>
                    <a:pt x="443890" y="33604"/>
                  </a:lnTo>
                  <a:lnTo>
                    <a:pt x="371703" y="12242"/>
                  </a:lnTo>
                  <a:lnTo>
                    <a:pt x="297929" y="1689"/>
                  </a:lnTo>
                  <a:lnTo>
                    <a:pt x="257403" y="0"/>
                  </a:lnTo>
                  <a:lnTo>
                    <a:pt x="216065" y="1765"/>
                  </a:lnTo>
                  <a:lnTo>
                    <a:pt x="175094" y="7810"/>
                  </a:lnTo>
                  <a:lnTo>
                    <a:pt x="135712" y="18935"/>
                  </a:lnTo>
                  <a:lnTo>
                    <a:pt x="99123" y="35941"/>
                  </a:lnTo>
                  <a:lnTo>
                    <a:pt x="66509" y="59639"/>
                  </a:lnTo>
                  <a:lnTo>
                    <a:pt x="39103" y="90843"/>
                  </a:lnTo>
                  <a:lnTo>
                    <a:pt x="18072" y="130352"/>
                  </a:lnTo>
                  <a:lnTo>
                    <a:pt x="4635" y="178981"/>
                  </a:lnTo>
                  <a:lnTo>
                    <a:pt x="0" y="237540"/>
                  </a:lnTo>
                  <a:lnTo>
                    <a:pt x="2870" y="276809"/>
                  </a:lnTo>
                  <a:lnTo>
                    <a:pt x="10934" y="317703"/>
                  </a:lnTo>
                  <a:lnTo>
                    <a:pt x="23749" y="359676"/>
                  </a:lnTo>
                  <a:lnTo>
                    <a:pt x="28422" y="371309"/>
                  </a:lnTo>
                  <a:lnTo>
                    <a:pt x="28473" y="371449"/>
                  </a:lnTo>
                  <a:lnTo>
                    <a:pt x="40855" y="402183"/>
                  </a:lnTo>
                  <a:lnTo>
                    <a:pt x="61772" y="444703"/>
                  </a:lnTo>
                  <a:lnTo>
                    <a:pt x="86042" y="486689"/>
                  </a:lnTo>
                  <a:lnTo>
                    <a:pt x="113195" y="527608"/>
                  </a:lnTo>
                  <a:lnTo>
                    <a:pt x="142786" y="566902"/>
                  </a:lnTo>
                  <a:lnTo>
                    <a:pt x="171869" y="601167"/>
                  </a:lnTo>
                  <a:lnTo>
                    <a:pt x="174218" y="632942"/>
                  </a:lnTo>
                  <a:lnTo>
                    <a:pt x="184619" y="679564"/>
                  </a:lnTo>
                  <a:lnTo>
                    <a:pt x="201345" y="723430"/>
                  </a:lnTo>
                  <a:lnTo>
                    <a:pt x="223875" y="764057"/>
                  </a:lnTo>
                  <a:lnTo>
                    <a:pt x="251688" y="800925"/>
                  </a:lnTo>
                  <a:lnTo>
                    <a:pt x="284289" y="833526"/>
                  </a:lnTo>
                  <a:lnTo>
                    <a:pt x="321157" y="861339"/>
                  </a:lnTo>
                  <a:lnTo>
                    <a:pt x="361784" y="883869"/>
                  </a:lnTo>
                  <a:lnTo>
                    <a:pt x="405650" y="900595"/>
                  </a:lnTo>
                  <a:lnTo>
                    <a:pt x="452259" y="910996"/>
                  </a:lnTo>
                  <a:lnTo>
                    <a:pt x="501091" y="914577"/>
                  </a:lnTo>
                  <a:lnTo>
                    <a:pt x="549935" y="910996"/>
                  </a:lnTo>
                  <a:lnTo>
                    <a:pt x="596544" y="900595"/>
                  </a:lnTo>
                  <a:lnTo>
                    <a:pt x="640422" y="883869"/>
                  </a:lnTo>
                  <a:lnTo>
                    <a:pt x="681050" y="861339"/>
                  </a:lnTo>
                  <a:lnTo>
                    <a:pt x="717918" y="833526"/>
                  </a:lnTo>
                  <a:lnTo>
                    <a:pt x="750519" y="800925"/>
                  </a:lnTo>
                  <a:lnTo>
                    <a:pt x="778332" y="764057"/>
                  </a:lnTo>
                  <a:lnTo>
                    <a:pt x="800862" y="723430"/>
                  </a:lnTo>
                  <a:lnTo>
                    <a:pt x="817587" y="679564"/>
                  </a:lnTo>
                  <a:lnTo>
                    <a:pt x="827989" y="632942"/>
                  </a:lnTo>
                  <a:lnTo>
                    <a:pt x="831570" y="584111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8316183" y="4983996"/>
              <a:ext cx="1017269" cy="1101725"/>
            </a:xfrm>
            <a:custGeom>
              <a:avLst/>
              <a:gdLst/>
              <a:ahLst/>
              <a:cxnLst/>
              <a:rect l="l" t="t" r="r" b="b"/>
              <a:pathLst>
                <a:path w="1017270" h="1101725">
                  <a:moveTo>
                    <a:pt x="445913" y="0"/>
                  </a:moveTo>
                  <a:lnTo>
                    <a:pt x="399609" y="3785"/>
                  </a:lnTo>
                  <a:lnTo>
                    <a:pt x="354242" y="12690"/>
                  </a:lnTo>
                  <a:lnTo>
                    <a:pt x="310249" y="26550"/>
                  </a:lnTo>
                  <a:lnTo>
                    <a:pt x="268063" y="45202"/>
                  </a:lnTo>
                  <a:lnTo>
                    <a:pt x="228120" y="68482"/>
                  </a:lnTo>
                  <a:lnTo>
                    <a:pt x="190855" y="96225"/>
                  </a:lnTo>
                  <a:lnTo>
                    <a:pt x="156701" y="128269"/>
                  </a:lnTo>
                  <a:lnTo>
                    <a:pt x="126095" y="164447"/>
                  </a:lnTo>
                  <a:lnTo>
                    <a:pt x="99470" y="204598"/>
                  </a:lnTo>
                  <a:lnTo>
                    <a:pt x="77261" y="248556"/>
                  </a:lnTo>
                  <a:lnTo>
                    <a:pt x="26537" y="365548"/>
                  </a:lnTo>
                  <a:lnTo>
                    <a:pt x="11198" y="409145"/>
                  </a:lnTo>
                  <a:lnTo>
                    <a:pt x="2449" y="453152"/>
                  </a:lnTo>
                  <a:lnTo>
                    <a:pt x="0" y="497016"/>
                  </a:lnTo>
                  <a:lnTo>
                    <a:pt x="3560" y="540187"/>
                  </a:lnTo>
                  <a:lnTo>
                    <a:pt x="12841" y="582112"/>
                  </a:lnTo>
                  <a:lnTo>
                    <a:pt x="27552" y="622240"/>
                  </a:lnTo>
                  <a:lnTo>
                    <a:pt x="47403" y="660018"/>
                  </a:lnTo>
                  <a:lnTo>
                    <a:pt x="72104" y="694896"/>
                  </a:lnTo>
                  <a:lnTo>
                    <a:pt x="101367" y="726322"/>
                  </a:lnTo>
                  <a:lnTo>
                    <a:pt x="134900" y="753744"/>
                  </a:lnTo>
                  <a:lnTo>
                    <a:pt x="172413" y="776609"/>
                  </a:lnTo>
                  <a:lnTo>
                    <a:pt x="213618" y="794368"/>
                  </a:lnTo>
                  <a:lnTo>
                    <a:pt x="258223" y="806467"/>
                  </a:lnTo>
                  <a:lnTo>
                    <a:pt x="294685" y="813629"/>
                  </a:lnTo>
                  <a:lnTo>
                    <a:pt x="294685" y="1101208"/>
                  </a:lnTo>
                  <a:lnTo>
                    <a:pt x="807702" y="1101208"/>
                  </a:lnTo>
                  <a:lnTo>
                    <a:pt x="803437" y="891864"/>
                  </a:lnTo>
                  <a:lnTo>
                    <a:pt x="802255" y="780293"/>
                  </a:lnTo>
                  <a:lnTo>
                    <a:pt x="804371" y="728885"/>
                  </a:lnTo>
                  <a:lnTo>
                    <a:pt x="810000" y="700028"/>
                  </a:lnTo>
                  <a:lnTo>
                    <a:pt x="811778" y="692802"/>
                  </a:lnTo>
                  <a:lnTo>
                    <a:pt x="824763" y="703914"/>
                  </a:lnTo>
                  <a:lnTo>
                    <a:pt x="839323" y="713190"/>
                  </a:lnTo>
                  <a:lnTo>
                    <a:pt x="855328" y="720396"/>
                  </a:lnTo>
                  <a:lnTo>
                    <a:pt x="872649" y="725301"/>
                  </a:lnTo>
                  <a:lnTo>
                    <a:pt x="921056" y="725457"/>
                  </a:lnTo>
                  <a:lnTo>
                    <a:pt x="964262" y="707656"/>
                  </a:lnTo>
                  <a:lnTo>
                    <a:pt x="997642" y="674950"/>
                  </a:lnTo>
                  <a:lnTo>
                    <a:pt x="1016566" y="630394"/>
                  </a:lnTo>
                  <a:lnTo>
                    <a:pt x="1016715" y="581987"/>
                  </a:lnTo>
                  <a:lnTo>
                    <a:pt x="998910" y="538781"/>
                  </a:lnTo>
                  <a:lnTo>
                    <a:pt x="966202" y="505401"/>
                  </a:lnTo>
                  <a:lnTo>
                    <a:pt x="921646" y="486477"/>
                  </a:lnTo>
                  <a:lnTo>
                    <a:pt x="906061" y="484313"/>
                  </a:lnTo>
                  <a:lnTo>
                    <a:pt x="890680" y="484155"/>
                  </a:lnTo>
                  <a:lnTo>
                    <a:pt x="875647" y="485904"/>
                  </a:lnTo>
                  <a:lnTo>
                    <a:pt x="861105" y="489462"/>
                  </a:lnTo>
                  <a:lnTo>
                    <a:pt x="867480" y="439362"/>
                  </a:lnTo>
                  <a:lnTo>
                    <a:pt x="867732" y="389649"/>
                  </a:lnTo>
                  <a:lnTo>
                    <a:pt x="862088" y="340806"/>
                  </a:lnTo>
                  <a:lnTo>
                    <a:pt x="850774" y="293316"/>
                  </a:lnTo>
                  <a:lnTo>
                    <a:pt x="834017" y="247662"/>
                  </a:lnTo>
                  <a:lnTo>
                    <a:pt x="812041" y="204327"/>
                  </a:lnTo>
                  <a:lnTo>
                    <a:pt x="785075" y="163794"/>
                  </a:lnTo>
                  <a:lnTo>
                    <a:pt x="753343" y="126545"/>
                  </a:lnTo>
                  <a:lnTo>
                    <a:pt x="717073" y="93064"/>
                  </a:lnTo>
                  <a:lnTo>
                    <a:pt x="676489" y="63833"/>
                  </a:lnTo>
                  <a:lnTo>
                    <a:pt x="631819" y="39336"/>
                  </a:lnTo>
                  <a:lnTo>
                    <a:pt x="586109" y="21002"/>
                  </a:lnTo>
                  <a:lnTo>
                    <a:pt x="539598" y="8444"/>
                  </a:lnTo>
                  <a:lnTo>
                    <a:pt x="492721" y="1498"/>
                  </a:lnTo>
                  <a:lnTo>
                    <a:pt x="4459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8306447" y="4973802"/>
              <a:ext cx="1038860" cy="1121410"/>
            </a:xfrm>
            <a:custGeom>
              <a:avLst/>
              <a:gdLst/>
              <a:ahLst/>
              <a:cxnLst/>
              <a:rect l="l" t="t" r="r" b="b"/>
              <a:pathLst>
                <a:path w="1038859" h="1121410">
                  <a:moveTo>
                    <a:pt x="458549" y="0"/>
                  </a:moveTo>
                  <a:lnTo>
                    <a:pt x="410721" y="3611"/>
                  </a:lnTo>
                  <a:lnTo>
                    <a:pt x="363239" y="12751"/>
                  </a:lnTo>
                  <a:lnTo>
                    <a:pt x="316482" y="27435"/>
                  </a:lnTo>
                  <a:lnTo>
                    <a:pt x="271674" y="47297"/>
                  </a:lnTo>
                  <a:lnTo>
                    <a:pt x="229984" y="71798"/>
                  </a:lnTo>
                  <a:lnTo>
                    <a:pt x="191684" y="100679"/>
                  </a:lnTo>
                  <a:lnTo>
                    <a:pt x="157048" y="133680"/>
                  </a:lnTo>
                  <a:lnTo>
                    <a:pt x="126348" y="170538"/>
                  </a:lnTo>
                  <a:lnTo>
                    <a:pt x="99857" y="210995"/>
                  </a:lnTo>
                  <a:lnTo>
                    <a:pt x="77849" y="254790"/>
                  </a:lnTo>
                  <a:lnTo>
                    <a:pt x="27125" y="371783"/>
                  </a:lnTo>
                  <a:lnTo>
                    <a:pt x="10828" y="418643"/>
                  </a:lnTo>
                  <a:lnTo>
                    <a:pt x="1795" y="466709"/>
                  </a:lnTo>
                  <a:lnTo>
                    <a:pt x="0" y="515243"/>
                  </a:lnTo>
                  <a:lnTo>
                    <a:pt x="5415" y="563507"/>
                  </a:lnTo>
                  <a:lnTo>
                    <a:pt x="18013" y="610764"/>
                  </a:lnTo>
                  <a:lnTo>
                    <a:pt x="37768" y="656275"/>
                  </a:lnTo>
                  <a:lnTo>
                    <a:pt x="64044" y="698364"/>
                  </a:lnTo>
                  <a:lnTo>
                    <a:pt x="95817" y="735549"/>
                  </a:lnTo>
                  <a:lnTo>
                    <a:pt x="132494" y="767389"/>
                  </a:lnTo>
                  <a:lnTo>
                    <a:pt x="173483" y="793444"/>
                  </a:lnTo>
                  <a:lnTo>
                    <a:pt x="218191" y="813271"/>
                  </a:lnTo>
                  <a:lnTo>
                    <a:pt x="266025" y="826430"/>
                  </a:lnTo>
                  <a:lnTo>
                    <a:pt x="294460" y="832018"/>
                  </a:lnTo>
                  <a:lnTo>
                    <a:pt x="294460" y="1116904"/>
                  </a:lnTo>
                  <a:lnTo>
                    <a:pt x="298918" y="1121362"/>
                  </a:lnTo>
                  <a:lnTo>
                    <a:pt x="304417" y="1121362"/>
                  </a:lnTo>
                  <a:lnTo>
                    <a:pt x="309916" y="1121362"/>
                  </a:lnTo>
                  <a:lnTo>
                    <a:pt x="314374" y="1116904"/>
                  </a:lnTo>
                  <a:lnTo>
                    <a:pt x="314374" y="819064"/>
                  </a:lnTo>
                  <a:lnTo>
                    <a:pt x="311008" y="814962"/>
                  </a:lnTo>
                  <a:lnTo>
                    <a:pt x="269886" y="806885"/>
                  </a:lnTo>
                  <a:lnTo>
                    <a:pt x="224930" y="794526"/>
                  </a:lnTo>
                  <a:lnTo>
                    <a:pt x="182917" y="775899"/>
                  </a:lnTo>
                  <a:lnTo>
                    <a:pt x="144402" y="751421"/>
                  </a:lnTo>
                  <a:lnTo>
                    <a:pt x="109941" y="721504"/>
                  </a:lnTo>
                  <a:lnTo>
                    <a:pt x="80091" y="686564"/>
                  </a:lnTo>
                  <a:lnTo>
                    <a:pt x="55408" y="647017"/>
                  </a:lnTo>
                  <a:lnTo>
                    <a:pt x="36842" y="604253"/>
                  </a:lnTo>
                  <a:lnTo>
                    <a:pt x="25001" y="559850"/>
                  </a:lnTo>
                  <a:lnTo>
                    <a:pt x="19912" y="514500"/>
                  </a:lnTo>
                  <a:lnTo>
                    <a:pt x="21600" y="468898"/>
                  </a:lnTo>
                  <a:lnTo>
                    <a:pt x="30092" y="423736"/>
                  </a:lnTo>
                  <a:lnTo>
                    <a:pt x="45413" y="379707"/>
                  </a:lnTo>
                  <a:lnTo>
                    <a:pt x="96137" y="262715"/>
                  </a:lnTo>
                  <a:lnTo>
                    <a:pt x="117105" y="220980"/>
                  </a:lnTo>
                  <a:lnTo>
                    <a:pt x="142344" y="182427"/>
                  </a:lnTo>
                  <a:lnTo>
                    <a:pt x="171594" y="147304"/>
                  </a:lnTo>
                  <a:lnTo>
                    <a:pt x="204595" y="115859"/>
                  </a:lnTo>
                  <a:lnTo>
                    <a:pt x="241088" y="88339"/>
                  </a:lnTo>
                  <a:lnTo>
                    <a:pt x="280811" y="64992"/>
                  </a:lnTo>
                  <a:lnTo>
                    <a:pt x="323505" y="46066"/>
                  </a:lnTo>
                  <a:lnTo>
                    <a:pt x="368058" y="32078"/>
                  </a:lnTo>
                  <a:lnTo>
                    <a:pt x="413302" y="23370"/>
                  </a:lnTo>
                  <a:lnTo>
                    <a:pt x="458879" y="19929"/>
                  </a:lnTo>
                  <a:lnTo>
                    <a:pt x="504427" y="21739"/>
                  </a:lnTo>
                  <a:lnTo>
                    <a:pt x="549588" y="28787"/>
                  </a:lnTo>
                  <a:lnTo>
                    <a:pt x="594002" y="41058"/>
                  </a:lnTo>
                  <a:lnTo>
                    <a:pt x="637309" y="58537"/>
                  </a:lnTo>
                  <a:lnTo>
                    <a:pt x="680702" y="82322"/>
                  </a:lnTo>
                  <a:lnTo>
                    <a:pt x="720192" y="110725"/>
                  </a:lnTo>
                  <a:lnTo>
                    <a:pt x="755543" y="143282"/>
                  </a:lnTo>
                  <a:lnTo>
                    <a:pt x="786519" y="179532"/>
                  </a:lnTo>
                  <a:lnTo>
                    <a:pt x="812884" y="219011"/>
                  </a:lnTo>
                  <a:lnTo>
                    <a:pt x="834404" y="261257"/>
                  </a:lnTo>
                  <a:lnTo>
                    <a:pt x="850841" y="305807"/>
                  </a:lnTo>
                  <a:lnTo>
                    <a:pt x="861961" y="352198"/>
                  </a:lnTo>
                  <a:lnTo>
                    <a:pt x="867527" y="399967"/>
                  </a:lnTo>
                  <a:lnTo>
                    <a:pt x="867305" y="448653"/>
                  </a:lnTo>
                  <a:lnTo>
                    <a:pt x="861058" y="497792"/>
                  </a:lnTo>
                  <a:lnTo>
                    <a:pt x="860410" y="501234"/>
                  </a:lnTo>
                  <a:lnTo>
                    <a:pt x="861604" y="504752"/>
                  </a:lnTo>
                  <a:lnTo>
                    <a:pt x="866811" y="509413"/>
                  </a:lnTo>
                  <a:lnTo>
                    <a:pt x="870469" y="510200"/>
                  </a:lnTo>
                  <a:lnTo>
                    <a:pt x="873796" y="509159"/>
                  </a:lnTo>
                  <a:lnTo>
                    <a:pt x="887448" y="505857"/>
                  </a:lnTo>
                  <a:lnTo>
                    <a:pt x="901395" y="504298"/>
                  </a:lnTo>
                  <a:lnTo>
                    <a:pt x="915439" y="504487"/>
                  </a:lnTo>
                  <a:lnTo>
                    <a:pt x="929384" y="506428"/>
                  </a:lnTo>
                  <a:lnTo>
                    <a:pt x="970254" y="523809"/>
                  </a:lnTo>
                  <a:lnTo>
                    <a:pt x="1000286" y="554485"/>
                  </a:lnTo>
                  <a:lnTo>
                    <a:pt x="1016657" y="594171"/>
                  </a:lnTo>
                  <a:lnTo>
                    <a:pt x="1016544" y="638584"/>
                  </a:lnTo>
                  <a:lnTo>
                    <a:pt x="999634" y="678877"/>
                  </a:lnTo>
                  <a:lnTo>
                    <a:pt x="968513" y="709539"/>
                  </a:lnTo>
                  <a:lnTo>
                    <a:pt x="928079" y="726067"/>
                  </a:lnTo>
                  <a:lnTo>
                    <a:pt x="906380" y="728061"/>
                  </a:lnTo>
                  <a:lnTo>
                    <a:pt x="884388" y="725744"/>
                  </a:lnTo>
                  <a:lnTo>
                    <a:pt x="840773" y="706362"/>
                  </a:lnTo>
                  <a:lnTo>
                    <a:pt x="825955" y="693397"/>
                  </a:lnTo>
                  <a:lnTo>
                    <a:pt x="822234" y="692420"/>
                  </a:lnTo>
                  <a:lnTo>
                    <a:pt x="807030" y="736335"/>
                  </a:lnTo>
                  <a:lnTo>
                    <a:pt x="805339" y="786127"/>
                  </a:lnTo>
                  <a:lnTo>
                    <a:pt x="804708" y="849697"/>
                  </a:lnTo>
                  <a:lnTo>
                    <a:pt x="804852" y="919542"/>
                  </a:lnTo>
                  <a:lnTo>
                    <a:pt x="805487" y="988158"/>
                  </a:lnTo>
                  <a:lnTo>
                    <a:pt x="806326" y="1048044"/>
                  </a:lnTo>
                  <a:lnTo>
                    <a:pt x="807604" y="1117044"/>
                  </a:lnTo>
                  <a:lnTo>
                    <a:pt x="812036" y="1121362"/>
                  </a:lnTo>
                  <a:lnTo>
                    <a:pt x="823148" y="1121248"/>
                  </a:lnTo>
                  <a:lnTo>
                    <a:pt x="827517" y="1116688"/>
                  </a:lnTo>
                  <a:lnTo>
                    <a:pt x="826609" y="1069927"/>
                  </a:lnTo>
                  <a:lnTo>
                    <a:pt x="825129" y="961818"/>
                  </a:lnTo>
                  <a:lnTo>
                    <a:pt x="824698" y="902659"/>
                  </a:lnTo>
                  <a:lnTo>
                    <a:pt x="824643" y="845222"/>
                  </a:lnTo>
                  <a:lnTo>
                    <a:pt x="825092" y="793353"/>
                  </a:lnTo>
                  <a:lnTo>
                    <a:pt x="826173" y="750895"/>
                  </a:lnTo>
                  <a:lnTo>
                    <a:pt x="828013" y="721693"/>
                  </a:lnTo>
                  <a:lnTo>
                    <a:pt x="840039" y="729716"/>
                  </a:lnTo>
                  <a:lnTo>
                    <a:pt x="852846" y="736354"/>
                  </a:lnTo>
                  <a:lnTo>
                    <a:pt x="866326" y="741551"/>
                  </a:lnTo>
                  <a:lnTo>
                    <a:pt x="880375" y="745252"/>
                  </a:lnTo>
                  <a:lnTo>
                    <a:pt x="906289" y="747991"/>
                  </a:lnTo>
                  <a:lnTo>
                    <a:pt x="931848" y="745642"/>
                  </a:lnTo>
                  <a:lnTo>
                    <a:pt x="979473" y="726163"/>
                  </a:lnTo>
                  <a:lnTo>
                    <a:pt x="1016139" y="690043"/>
                  </a:lnTo>
                  <a:lnTo>
                    <a:pt x="1036051" y="642597"/>
                  </a:lnTo>
                  <a:lnTo>
                    <a:pt x="1038785" y="616691"/>
                  </a:lnTo>
                  <a:lnTo>
                    <a:pt x="1036437" y="591134"/>
                  </a:lnTo>
                  <a:lnTo>
                    <a:pt x="1016963" y="543499"/>
                  </a:lnTo>
                  <a:lnTo>
                    <a:pt x="980841" y="506838"/>
                  </a:lnTo>
                  <a:lnTo>
                    <a:pt x="933384" y="486921"/>
                  </a:lnTo>
                  <a:lnTo>
                    <a:pt x="908302" y="484247"/>
                  </a:lnTo>
                  <a:lnTo>
                    <a:pt x="895712" y="484713"/>
                  </a:lnTo>
                  <a:lnTo>
                    <a:pt x="883219" y="486375"/>
                  </a:lnTo>
                  <a:lnTo>
                    <a:pt x="887858" y="436258"/>
                  </a:lnTo>
                  <a:lnTo>
                    <a:pt x="886567" y="386716"/>
                  </a:lnTo>
                  <a:lnTo>
                    <a:pt x="879576" y="338194"/>
                  </a:lnTo>
                  <a:lnTo>
                    <a:pt x="867112" y="291142"/>
                  </a:lnTo>
                  <a:lnTo>
                    <a:pt x="849403" y="246007"/>
                  </a:lnTo>
                  <a:lnTo>
                    <a:pt x="826678" y="203236"/>
                  </a:lnTo>
                  <a:lnTo>
                    <a:pt x="799165" y="163277"/>
                  </a:lnTo>
                  <a:lnTo>
                    <a:pt x="767092" y="126577"/>
                  </a:lnTo>
                  <a:lnTo>
                    <a:pt x="730687" y="93586"/>
                  </a:lnTo>
                  <a:lnTo>
                    <a:pt x="690178" y="64749"/>
                  </a:lnTo>
                  <a:lnTo>
                    <a:pt x="645793" y="40516"/>
                  </a:lnTo>
                  <a:lnTo>
                    <a:pt x="600346" y="22174"/>
                  </a:lnTo>
                  <a:lnTo>
                    <a:pt x="553739" y="9296"/>
                  </a:lnTo>
                  <a:lnTo>
                    <a:pt x="506348" y="1900"/>
                  </a:lnTo>
                  <a:lnTo>
                    <a:pt x="458549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44674" y="5530542"/>
              <a:ext cx="128003" cy="8990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8475805" y="5076922"/>
              <a:ext cx="167005" cy="269875"/>
            </a:xfrm>
            <a:custGeom>
              <a:avLst/>
              <a:gdLst/>
              <a:ahLst/>
              <a:cxnLst/>
              <a:rect l="l" t="t" r="r" b="b"/>
              <a:pathLst>
                <a:path w="167004" h="269875">
                  <a:moveTo>
                    <a:pt x="90928" y="0"/>
                  </a:moveTo>
                  <a:lnTo>
                    <a:pt x="54792" y="362"/>
                  </a:lnTo>
                  <a:lnTo>
                    <a:pt x="6451" y="18967"/>
                  </a:lnTo>
                  <a:lnTo>
                    <a:pt x="1676" y="21685"/>
                  </a:lnTo>
                  <a:lnTo>
                    <a:pt x="0" y="27768"/>
                  </a:lnTo>
                  <a:lnTo>
                    <a:pt x="5435" y="37318"/>
                  </a:lnTo>
                  <a:lnTo>
                    <a:pt x="11518" y="38982"/>
                  </a:lnTo>
                  <a:lnTo>
                    <a:pt x="16306" y="36277"/>
                  </a:lnTo>
                  <a:lnTo>
                    <a:pt x="57448" y="20163"/>
                  </a:lnTo>
                  <a:lnTo>
                    <a:pt x="105135" y="25797"/>
                  </a:lnTo>
                  <a:lnTo>
                    <a:pt x="134688" y="56889"/>
                  </a:lnTo>
                  <a:lnTo>
                    <a:pt x="146651" y="114097"/>
                  </a:lnTo>
                  <a:lnTo>
                    <a:pt x="143117" y="136199"/>
                  </a:lnTo>
                  <a:lnTo>
                    <a:pt x="135414" y="157098"/>
                  </a:lnTo>
                  <a:lnTo>
                    <a:pt x="123736" y="176053"/>
                  </a:lnTo>
                  <a:lnTo>
                    <a:pt x="60934" y="257981"/>
                  </a:lnTo>
                  <a:lnTo>
                    <a:pt x="61760" y="264229"/>
                  </a:lnTo>
                  <a:lnTo>
                    <a:pt x="67932" y="268954"/>
                  </a:lnTo>
                  <a:lnTo>
                    <a:pt x="70065" y="269627"/>
                  </a:lnTo>
                  <a:lnTo>
                    <a:pt x="72174" y="269627"/>
                  </a:lnTo>
                  <a:lnTo>
                    <a:pt x="75171" y="269627"/>
                  </a:lnTo>
                  <a:lnTo>
                    <a:pt x="139547" y="188169"/>
                  </a:lnTo>
                  <a:lnTo>
                    <a:pt x="162353" y="141303"/>
                  </a:lnTo>
                  <a:lnTo>
                    <a:pt x="166518" y="115342"/>
                  </a:lnTo>
                  <a:lnTo>
                    <a:pt x="165557" y="88855"/>
                  </a:lnTo>
                  <a:lnTo>
                    <a:pt x="152007" y="47040"/>
                  </a:lnTo>
                  <a:lnTo>
                    <a:pt x="125133" y="15589"/>
                  </a:lnTo>
                  <a:lnTo>
                    <a:pt x="114497" y="8276"/>
                  </a:lnTo>
                  <a:lnTo>
                    <a:pt x="90928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59115" y="5211101"/>
              <a:ext cx="68994" cy="8245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500118" y="5156057"/>
              <a:ext cx="69084" cy="8247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99097" y="5408854"/>
              <a:ext cx="250431" cy="21039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8957539" y="5028412"/>
              <a:ext cx="226695" cy="428625"/>
            </a:xfrm>
            <a:custGeom>
              <a:avLst/>
              <a:gdLst/>
              <a:ahLst/>
              <a:cxnLst/>
              <a:rect l="l" t="t" r="r" b="b"/>
              <a:pathLst>
                <a:path w="226695" h="428625">
                  <a:moveTo>
                    <a:pt x="164" y="0"/>
                  </a:moveTo>
                  <a:lnTo>
                    <a:pt x="0" y="48710"/>
                  </a:lnTo>
                  <a:lnTo>
                    <a:pt x="5406" y="96867"/>
                  </a:lnTo>
                  <a:lnTo>
                    <a:pt x="16159" y="144188"/>
                  </a:lnTo>
                  <a:lnTo>
                    <a:pt x="32033" y="190391"/>
                  </a:lnTo>
                  <a:lnTo>
                    <a:pt x="52802" y="235194"/>
                  </a:lnTo>
                  <a:lnTo>
                    <a:pt x="78242" y="278315"/>
                  </a:lnTo>
                  <a:lnTo>
                    <a:pt x="108126" y="319473"/>
                  </a:lnTo>
                  <a:lnTo>
                    <a:pt x="142231" y="358385"/>
                  </a:lnTo>
                  <a:lnTo>
                    <a:pt x="180330" y="394770"/>
                  </a:lnTo>
                  <a:lnTo>
                    <a:pt x="222198" y="428345"/>
                  </a:lnTo>
                  <a:lnTo>
                    <a:pt x="226443" y="380804"/>
                  </a:lnTo>
                  <a:lnTo>
                    <a:pt x="225225" y="333747"/>
                  </a:lnTo>
                  <a:lnTo>
                    <a:pt x="218735" y="287585"/>
                  </a:lnTo>
                  <a:lnTo>
                    <a:pt x="207167" y="242732"/>
                  </a:lnTo>
                  <a:lnTo>
                    <a:pt x="190713" y="199599"/>
                  </a:lnTo>
                  <a:lnTo>
                    <a:pt x="169565" y="158598"/>
                  </a:lnTo>
                  <a:lnTo>
                    <a:pt x="143916" y="120141"/>
                  </a:lnTo>
                  <a:lnTo>
                    <a:pt x="113959" y="84641"/>
                  </a:lnTo>
                  <a:lnTo>
                    <a:pt x="79886" y="52509"/>
                  </a:lnTo>
                  <a:lnTo>
                    <a:pt x="41890" y="24158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744180" y="5111045"/>
              <a:ext cx="217462" cy="161429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73944" y="5043399"/>
              <a:ext cx="137831" cy="137337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8600420" y="5693351"/>
              <a:ext cx="295275" cy="116205"/>
            </a:xfrm>
            <a:custGeom>
              <a:avLst/>
              <a:gdLst/>
              <a:ahLst/>
              <a:cxnLst/>
              <a:rect l="l" t="t" r="r" b="b"/>
              <a:pathLst>
                <a:path w="295275" h="116204">
                  <a:moveTo>
                    <a:pt x="287616" y="63"/>
                  </a:moveTo>
                  <a:lnTo>
                    <a:pt x="281317" y="0"/>
                  </a:lnTo>
                  <a:lnTo>
                    <a:pt x="277355" y="3822"/>
                  </a:lnTo>
                  <a:lnTo>
                    <a:pt x="268082" y="11962"/>
                  </a:lnTo>
                  <a:lnTo>
                    <a:pt x="202307" y="55230"/>
                  </a:lnTo>
                  <a:lnTo>
                    <a:pt x="149251" y="77926"/>
                  </a:lnTo>
                  <a:lnTo>
                    <a:pt x="85047" y="93042"/>
                  </a:lnTo>
                  <a:lnTo>
                    <a:pt x="11417" y="94360"/>
                  </a:lnTo>
                  <a:lnTo>
                    <a:pt x="5892" y="93751"/>
                  </a:lnTo>
                  <a:lnTo>
                    <a:pt x="1066" y="97828"/>
                  </a:lnTo>
                  <a:lnTo>
                    <a:pt x="0" y="108775"/>
                  </a:lnTo>
                  <a:lnTo>
                    <a:pt x="4000" y="113652"/>
                  </a:lnTo>
                  <a:lnTo>
                    <a:pt x="26571" y="115446"/>
                  </a:lnTo>
                  <a:lnTo>
                    <a:pt x="43268" y="115849"/>
                  </a:lnTo>
                  <a:lnTo>
                    <a:pt x="112132" y="108902"/>
                  </a:lnTo>
                  <a:lnTo>
                    <a:pt x="171617" y="91447"/>
                  </a:lnTo>
                  <a:lnTo>
                    <a:pt x="220498" y="68560"/>
                  </a:lnTo>
                  <a:lnTo>
                    <a:pt x="257553" y="45318"/>
                  </a:lnTo>
                  <a:lnTo>
                    <a:pt x="291287" y="18072"/>
                  </a:lnTo>
                  <a:lnTo>
                    <a:pt x="295275" y="7924"/>
                  </a:lnTo>
                  <a:lnTo>
                    <a:pt x="287616" y="63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1" name="object 31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32" name="object 32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29200" y="603004"/>
          <a:ext cx="9629775" cy="5796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0500"/>
                <a:gridCol w="3060065"/>
                <a:gridCol w="2549525"/>
              </a:tblGrid>
              <a:tr h="690369">
                <a:tc>
                  <a:txBody>
                    <a:bodyPr/>
                    <a:lstStyle/>
                    <a:p>
                      <a:pPr marL="1043940">
                        <a:lnSpc>
                          <a:spcPct val="100000"/>
                        </a:lnSpc>
                        <a:spcBef>
                          <a:spcPts val="1685"/>
                        </a:spcBef>
                      </a:pPr>
                      <a:r>
                        <a:rPr dirty="0" sz="2000" spc="6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Різновиди</a:t>
                      </a:r>
                      <a:r>
                        <a:rPr dirty="0" sz="2000" spc="-8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2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тез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213995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  <a:tc>
                  <a:txBody>
                    <a:bodyPr/>
                    <a:lstStyle/>
                    <a:p>
                      <a:pPr marL="1258570" marR="118745" indent="-1132205">
                        <a:lnSpc>
                          <a:spcPct val="112500"/>
                        </a:lnSpc>
                        <a:spcBef>
                          <a:spcPts val="10"/>
                        </a:spcBef>
                      </a:pPr>
                      <a:r>
                        <a:rPr dirty="0" sz="2000" spc="6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Приклади</a:t>
                      </a:r>
                      <a:r>
                        <a:rPr dirty="0" sz="2000" spc="-10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ключових </a:t>
                      </a:r>
                      <a:r>
                        <a:rPr dirty="0" sz="2000" spc="-57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2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слів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  <a:tc>
                  <a:txBody>
                    <a:bodyPr/>
                    <a:lstStyle/>
                    <a:p>
                      <a:pPr marL="669925">
                        <a:lnSpc>
                          <a:spcPct val="100000"/>
                        </a:lnSpc>
                        <a:spcBef>
                          <a:spcPts val="1685"/>
                        </a:spcBef>
                      </a:pPr>
                      <a:r>
                        <a:rPr dirty="0" sz="2000" spc="6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Приклад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213995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</a:tr>
              <a:tr h="14613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400" spc="5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Факти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algn="ctr" marL="476884" marR="469265">
                        <a:lnSpc>
                          <a:spcPct val="112500"/>
                        </a:lnSpc>
                        <a:spcBef>
                          <a:spcPts val="185"/>
                        </a:spcBef>
                      </a:pPr>
                      <a:r>
                        <a:rPr dirty="0" sz="2000" spc="100">
                          <a:latin typeface="Microsoft Sans Serif"/>
                          <a:cs typeface="Microsoft Sans Serif"/>
                        </a:rPr>
                        <a:t>(автор/-ка</a:t>
                      </a:r>
                      <a:r>
                        <a:rPr dirty="0" sz="20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намагається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довести, </a:t>
                      </a:r>
                      <a:r>
                        <a:rPr dirty="0" sz="2000" spc="204">
                          <a:latin typeface="Microsoft Sans Serif"/>
                          <a:cs typeface="Microsoft Sans Serif"/>
                        </a:rPr>
                        <a:t>що </a:t>
                      </a:r>
                      <a:r>
                        <a:rPr dirty="0" sz="2000" spc="160">
                          <a:latin typeface="Microsoft Sans Serif"/>
                          <a:cs typeface="Microsoft Sans Serif"/>
                        </a:rPr>
                        <a:t>щось </a:t>
                      </a:r>
                      <a:r>
                        <a:rPr dirty="0" sz="2000" spc="150">
                          <a:latin typeface="Microsoft Sans Serif"/>
                          <a:cs typeface="Microsoft Sans Serif"/>
                        </a:rPr>
                        <a:t>є </a:t>
                      </a: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5">
                          <a:latin typeface="Microsoft Sans Serif"/>
                          <a:cs typeface="Microsoft Sans Serif"/>
                        </a:rPr>
                        <a:t>правдою)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30"/>
                        </a:spcBef>
                      </a:pP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Є </a:t>
                      </a: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або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95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Є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451484" marR="263525" indent="-5080">
                        <a:lnSpc>
                          <a:spcPct val="112500"/>
                        </a:lnSpc>
                        <a:spcBef>
                          <a:spcPts val="1720"/>
                        </a:spcBef>
                      </a:pPr>
                      <a:r>
                        <a:rPr dirty="0" sz="2000" spc="80">
                          <a:latin typeface="Microsoft Sans Serif"/>
                          <a:cs typeface="Microsoft Sans Serif"/>
                        </a:rPr>
                        <a:t>Фаст-фуд  </a:t>
                      </a:r>
                      <a:r>
                        <a:rPr dirty="0" sz="2000" spc="195">
                          <a:latin typeface="Microsoft Sans Serif"/>
                          <a:cs typeface="Microsoft Sans Serif"/>
                        </a:rPr>
                        <a:t>не </a:t>
                      </a:r>
                      <a:r>
                        <a:rPr dirty="0" sz="2000" spc="-5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0">
                          <a:latin typeface="Microsoft Sans Serif"/>
                          <a:cs typeface="Microsoft Sans Serif"/>
                        </a:rPr>
                        <a:t>є </a:t>
                      </a: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здоровим </a:t>
                      </a:r>
                      <a:r>
                        <a:rPr dirty="0" sz="2000" spc="18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х</a:t>
                      </a:r>
                      <a:r>
                        <a:rPr dirty="0" sz="2000">
                          <a:latin typeface="Microsoft Sans Serif"/>
                          <a:cs typeface="Microsoft Sans Serif"/>
                        </a:rPr>
                        <a:t>арчуванням.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184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  <a:tr h="2169968">
                <a:tc>
                  <a:txBody>
                    <a:bodyPr/>
                    <a:lstStyle/>
                    <a:p>
                      <a:pPr marL="215265" marR="208279" indent="1101725">
                        <a:lnSpc>
                          <a:spcPct val="114199"/>
                        </a:lnSpc>
                        <a:spcBef>
                          <a:spcPts val="1355"/>
                        </a:spcBef>
                      </a:pPr>
                      <a:r>
                        <a:rPr dirty="0" sz="2400" spc="5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Цінність </a:t>
                      </a:r>
                      <a:r>
                        <a:rPr dirty="0" sz="2400" spc="55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120">
                          <a:latin typeface="Microsoft Sans Serif"/>
                          <a:cs typeface="Microsoft Sans Serif"/>
                        </a:rPr>
                        <a:t>(потребує, </a:t>
                      </a:r>
                      <a:r>
                        <a:rPr dirty="0" sz="2000" spc="195">
                          <a:latin typeface="Microsoft Sans Serif"/>
                          <a:cs typeface="Microsoft Sans Serif"/>
                        </a:rPr>
                        <a:t>щоб </a:t>
                      </a:r>
                      <a:r>
                        <a:rPr dirty="0" sz="2000" spc="110">
                          <a:latin typeface="Microsoft Sans Serif"/>
                          <a:cs typeface="Microsoft Sans Serif"/>
                        </a:rPr>
                        <a:t>автор/-ка </a:t>
                      </a:r>
                      <a:r>
                        <a:rPr dirty="0" sz="2000" spc="114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поділив(-ла)ся </a:t>
                      </a:r>
                      <a:r>
                        <a:rPr dirty="0" sz="2000" spc="170">
                          <a:latin typeface="Microsoft Sans Serif"/>
                          <a:cs typeface="Microsoft Sans Serif"/>
                        </a:rPr>
                        <a:t>якимось </a:t>
                      </a:r>
                      <a:r>
                        <a:rPr dirty="0" sz="2000" spc="175">
                          <a:latin typeface="Microsoft Sans Serif"/>
                          <a:cs typeface="Microsoft Sans Serif"/>
                        </a:rPr>
                        <a:t> критерієм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або</a:t>
                      </a:r>
                      <a:r>
                        <a:rPr dirty="0" sz="20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створив/-ла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marL="164718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його)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72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КРАЩЕ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/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НАЙКРАЩЕ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algn="ctr" marL="258445" marR="250825">
                        <a:lnSpc>
                          <a:spcPct val="124300"/>
                        </a:lnSpc>
                      </a:pPr>
                      <a:r>
                        <a:rPr dirty="0" sz="2000" spc="160">
                          <a:latin typeface="Microsoft Sans Serif"/>
                          <a:cs typeface="Microsoft Sans Serif"/>
                        </a:rPr>
                        <a:t>БІЛЬШЕ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/ </a:t>
                      </a: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МЕНШЕ </a:t>
                      </a:r>
                      <a:r>
                        <a:rPr dirty="0" sz="2000" spc="18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ГІРШЕ</a:t>
                      </a:r>
                      <a:r>
                        <a:rPr dirty="0" sz="20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/</a:t>
                      </a:r>
                      <a:r>
                        <a:rPr dirty="0" sz="20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0">
                          <a:latin typeface="Microsoft Sans Serif"/>
                          <a:cs typeface="Microsoft Sans Serif"/>
                        </a:rPr>
                        <a:t>НАЙГІРШЕ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marL="836294" marR="236854" indent="-591820">
                        <a:lnSpc>
                          <a:spcPct val="112500"/>
                        </a:lnSpc>
                        <a:spcBef>
                          <a:spcPts val="284"/>
                        </a:spcBef>
                      </a:pPr>
                      <a:r>
                        <a:rPr dirty="0" sz="2000" spc="265">
                          <a:latin typeface="Microsoft Sans Serif"/>
                          <a:cs typeface="Microsoft Sans Serif"/>
                        </a:rPr>
                        <a:t>й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85">
                          <a:latin typeface="Microsoft Sans Serif"/>
                          <a:cs typeface="Microsoft Sans Serif"/>
                        </a:rPr>
                        <a:t>інші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95">
                          <a:latin typeface="Microsoft Sans Serif"/>
                          <a:cs typeface="Microsoft Sans Serif"/>
                        </a:rPr>
                        <a:t>вищі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ступені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95">
                          <a:latin typeface="Microsoft Sans Serif"/>
                          <a:cs typeface="Microsoft Sans Serif"/>
                        </a:rPr>
                        <a:t>порівняння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marL="676910">
                        <a:lnSpc>
                          <a:spcPts val="2300"/>
                        </a:lnSpc>
                        <a:spcBef>
                          <a:spcPts val="300"/>
                        </a:spcBef>
                      </a:pPr>
                      <a:r>
                        <a:rPr dirty="0" sz="2000" spc="190">
                          <a:latin typeface="Microsoft Sans Serif"/>
                          <a:cs typeface="Microsoft Sans Serif"/>
                        </a:rPr>
                        <a:t>прикметників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779780" marR="56515" indent="-715645">
                        <a:lnSpc>
                          <a:spcPct val="112500"/>
                        </a:lnSpc>
                        <a:spcBef>
                          <a:spcPts val="1520"/>
                        </a:spcBef>
                      </a:pPr>
                      <a:r>
                        <a:rPr dirty="0" sz="2000" spc="75">
                          <a:latin typeface="Microsoft Sans Serif"/>
                          <a:cs typeface="Microsoft Sans Serif"/>
                        </a:rPr>
                        <a:t>Тако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825">
                          <a:latin typeface="Microsoft Sans Serif"/>
                          <a:cs typeface="Microsoft Sans Serif"/>
                        </a:rPr>
                        <a:t>—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0">
                          <a:latin typeface="Microsoft Sans Serif"/>
                          <a:cs typeface="Microsoft Sans Serif"/>
                        </a:rPr>
                        <a:t>здоровіша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80">
                          <a:latin typeface="Microsoft Sans Serif"/>
                          <a:cs typeface="Microsoft Sans Serif"/>
                        </a:rPr>
                        <a:t>їжа,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75">
                          <a:latin typeface="Microsoft Sans Serif"/>
                          <a:cs typeface="Microsoft Sans Serif"/>
                        </a:rPr>
                        <a:t>аніж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marL="5410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гамбургери.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  <a:tr h="14613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400" spc="5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Політики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algn="ctr" marL="476884" marR="469265">
                        <a:lnSpc>
                          <a:spcPct val="112500"/>
                        </a:lnSpc>
                        <a:spcBef>
                          <a:spcPts val="185"/>
                        </a:spcBef>
                      </a:pPr>
                      <a:r>
                        <a:rPr dirty="0" sz="2000" spc="100">
                          <a:latin typeface="Microsoft Sans Serif"/>
                          <a:cs typeface="Microsoft Sans Serif"/>
                        </a:rPr>
                        <a:t>(автор/-ка</a:t>
                      </a:r>
                      <a:r>
                        <a:rPr dirty="0" sz="20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намагається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75">
                          <a:latin typeface="Microsoft Sans Serif"/>
                          <a:cs typeface="Microsoft Sans Serif"/>
                        </a:rPr>
                        <a:t>змінити </a:t>
                      </a:r>
                      <a:r>
                        <a:rPr dirty="0" sz="2000" spc="20">
                          <a:latin typeface="Microsoft Sans Serif"/>
                          <a:cs typeface="Microsoft Sans Serif"/>
                        </a:rPr>
                        <a:t>те, </a:t>
                      </a:r>
                      <a:r>
                        <a:rPr dirty="0" sz="2000" spc="165">
                          <a:latin typeface="Microsoft Sans Serif"/>
                          <a:cs typeface="Microsoft Sans Serif"/>
                        </a:rPr>
                        <a:t>як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усе </a:t>
                      </a: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влаштовано)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30"/>
                        </a:spcBef>
                      </a:pPr>
                      <a:r>
                        <a:rPr dirty="0" sz="2000" spc="95">
                          <a:latin typeface="Microsoft Sans Serif"/>
                          <a:cs typeface="Microsoft Sans Serif"/>
                        </a:rPr>
                        <a:t>ВАРТО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/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95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95">
                          <a:latin typeface="Microsoft Sans Serif"/>
                          <a:cs typeface="Microsoft Sans Serif"/>
                        </a:rPr>
                        <a:t>ВАРТО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2270" marR="194310" indent="-71755">
                        <a:lnSpc>
                          <a:spcPct val="112500"/>
                        </a:lnSpc>
                        <a:spcBef>
                          <a:spcPts val="370"/>
                        </a:spcBef>
                      </a:pPr>
                      <a:r>
                        <a:rPr dirty="0" sz="2000" spc="190">
                          <a:latin typeface="Microsoft Sans Serif"/>
                          <a:cs typeface="Microsoft Sans Serif"/>
                        </a:rPr>
                        <a:t>Школам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варто </a:t>
                      </a:r>
                      <a:r>
                        <a:rPr dirty="0" sz="2000" spc="-5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годувати</a:t>
                      </a:r>
                      <a:r>
                        <a:rPr dirty="0" sz="2000" spc="-5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0">
                          <a:latin typeface="Microsoft Sans Serif"/>
                          <a:cs typeface="Microsoft Sans Serif"/>
                        </a:rPr>
                        <a:t>дітей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marL="1005205" marR="347345" indent="-470534">
                        <a:lnSpc>
                          <a:spcPct val="112500"/>
                        </a:lnSpc>
                      </a:pPr>
                      <a:r>
                        <a:rPr dirty="0" sz="2000">
                          <a:latin typeface="Microsoft Sans Serif"/>
                          <a:cs typeface="Microsoft Sans Serif"/>
                        </a:rPr>
                        <a:t>здоровішою  </a:t>
                      </a:r>
                      <a:r>
                        <a:rPr dirty="0" sz="2000" spc="120">
                          <a:latin typeface="Microsoft Sans Serif"/>
                          <a:cs typeface="Microsoft Sans Serif"/>
                        </a:rPr>
                        <a:t>їжею.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4" name="object 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40000" y="720006"/>
          <a:ext cx="9629775" cy="4569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0500"/>
                <a:gridCol w="3060065"/>
                <a:gridCol w="2549525"/>
              </a:tblGrid>
              <a:tr h="690368">
                <a:tc>
                  <a:txBody>
                    <a:bodyPr/>
                    <a:lstStyle/>
                    <a:p>
                      <a:pPr marL="1043940">
                        <a:lnSpc>
                          <a:spcPct val="100000"/>
                        </a:lnSpc>
                        <a:spcBef>
                          <a:spcPts val="1685"/>
                        </a:spcBef>
                      </a:pPr>
                      <a:r>
                        <a:rPr dirty="0" sz="2000" spc="6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Різновиди</a:t>
                      </a:r>
                      <a:r>
                        <a:rPr dirty="0" sz="2000" spc="-8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2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тез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213995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  <a:tc>
                  <a:txBody>
                    <a:bodyPr/>
                    <a:lstStyle/>
                    <a:p>
                      <a:pPr marL="1258570" marR="118745" indent="-1132205">
                        <a:lnSpc>
                          <a:spcPct val="112500"/>
                        </a:lnSpc>
                        <a:spcBef>
                          <a:spcPts val="10"/>
                        </a:spcBef>
                      </a:pPr>
                      <a:r>
                        <a:rPr dirty="0" sz="2000" spc="6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Приклади</a:t>
                      </a:r>
                      <a:r>
                        <a:rPr dirty="0" sz="2000" spc="-10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ключових </a:t>
                      </a:r>
                      <a:r>
                        <a:rPr dirty="0" sz="2000" spc="-57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2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слів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  <a:tc>
                  <a:txBody>
                    <a:bodyPr/>
                    <a:lstStyle/>
                    <a:p>
                      <a:pPr marL="669925">
                        <a:lnSpc>
                          <a:spcPct val="100000"/>
                        </a:lnSpc>
                        <a:spcBef>
                          <a:spcPts val="1685"/>
                        </a:spcBef>
                      </a:pPr>
                      <a:r>
                        <a:rPr dirty="0" sz="2000" spc="6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Приклад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213995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</a:tr>
              <a:tr h="2747768">
                <a:tc>
                  <a:txBody>
                    <a:bodyPr/>
                    <a:lstStyle/>
                    <a:p>
                      <a:pPr algn="ctr" marL="50165" marR="42545" indent="-635">
                        <a:lnSpc>
                          <a:spcPct val="114199"/>
                        </a:lnSpc>
                        <a:spcBef>
                          <a:spcPts val="2275"/>
                        </a:spcBef>
                      </a:pPr>
                      <a:r>
                        <a:rPr dirty="0" sz="2400" spc="105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Причини </a:t>
                      </a:r>
                      <a:r>
                        <a:rPr dirty="0" sz="2400" spc="12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й </a:t>
                      </a:r>
                      <a:r>
                        <a:rPr dirty="0" sz="2400" spc="5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наслідки </a:t>
                      </a:r>
                      <a:r>
                        <a:rPr dirty="0" sz="2400" spc="55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100">
                          <a:latin typeface="Microsoft Sans Serif"/>
                          <a:cs typeface="Microsoft Sans Serif"/>
                        </a:rPr>
                        <a:t>(автор/-ка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намагається </a:t>
                      </a: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довести</a:t>
                      </a:r>
                      <a:r>
                        <a:rPr dirty="0" sz="2000" spc="-3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14">
                          <a:latin typeface="Microsoft Sans Serif"/>
                          <a:cs typeface="Microsoft Sans Serif"/>
                        </a:rPr>
                        <a:t>зв’язок</a:t>
                      </a:r>
                      <a:r>
                        <a:rPr dirty="0" sz="2000" spc="-3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85">
                          <a:latin typeface="Microsoft Sans Serif"/>
                          <a:cs typeface="Microsoft Sans Serif"/>
                        </a:rPr>
                        <a:t>між</a:t>
                      </a:r>
                      <a:r>
                        <a:rPr dirty="0" sz="20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0">
                          <a:latin typeface="Microsoft Sans Serif"/>
                          <a:cs typeface="Microsoft Sans Serif"/>
                        </a:rPr>
                        <a:t>подіями,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5">
                          <a:latin typeface="Microsoft Sans Serif"/>
                          <a:cs typeface="Microsoft Sans Serif"/>
                        </a:rPr>
                        <a:t>відповідаючи</a:t>
                      </a:r>
                      <a:r>
                        <a:rPr dirty="0" sz="20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5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dirty="0" sz="20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запитання: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algn="ctr" marL="631825" marR="624205">
                        <a:lnSpc>
                          <a:spcPct val="112500"/>
                        </a:lnSpc>
                      </a:pPr>
                      <a:r>
                        <a:rPr dirty="0" sz="2000" spc="165">
                          <a:latin typeface="Microsoft Sans Serif"/>
                          <a:cs typeface="Microsoft Sans Serif"/>
                        </a:rPr>
                        <a:t>«Що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призвело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5">
                          <a:latin typeface="Microsoft Sans Serif"/>
                          <a:cs typeface="Microsoft Sans Serif"/>
                        </a:rPr>
                        <a:t>до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Х?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Якими</a:t>
                      </a:r>
                      <a:r>
                        <a:rPr dirty="0" sz="20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0">
                          <a:latin typeface="Microsoft Sans Serif"/>
                          <a:cs typeface="Microsoft Sans Serif"/>
                        </a:rPr>
                        <a:t>є</a:t>
                      </a:r>
                      <a:r>
                        <a:rPr dirty="0" sz="2000" spc="-2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14">
                          <a:latin typeface="Microsoft Sans Serif"/>
                          <a:cs typeface="Microsoft Sans Serif"/>
                        </a:rPr>
                        <a:t>наслідки?»)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88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just" marL="586740" marR="579120" indent="18415">
                        <a:lnSpc>
                          <a:spcPct val="124300"/>
                        </a:lnSpc>
                        <a:spcBef>
                          <a:spcPts val="5"/>
                        </a:spcBef>
                      </a:pPr>
                      <a:r>
                        <a:rPr dirty="0" sz="2000" spc="100"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dirty="0" sz="2000" spc="-7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35">
                          <a:latin typeface="Microsoft Sans Serif"/>
                          <a:cs typeface="Microsoft Sans Serif"/>
                        </a:rPr>
                        <a:t>РЕЗУЛЬТАТІ </a:t>
                      </a:r>
                      <a:r>
                        <a:rPr dirty="0" sz="2000" spc="-5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35">
                          <a:latin typeface="Microsoft Sans Serif"/>
                          <a:cs typeface="Microsoft Sans Serif"/>
                        </a:rPr>
                        <a:t>ЧЕРЕЗ</a:t>
                      </a:r>
                      <a:r>
                        <a:rPr dirty="0" sz="20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-40">
                          <a:latin typeface="Microsoft Sans Serif"/>
                          <a:cs typeface="Microsoft Sans Serif"/>
                        </a:rPr>
                        <a:t>ТЕ,</a:t>
                      </a:r>
                      <a:r>
                        <a:rPr dirty="0" sz="2000" spc="-3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300">
                          <a:latin typeface="Microsoft Sans Serif"/>
                          <a:cs typeface="Microsoft Sans Serif"/>
                        </a:rPr>
                        <a:t>ЩО </a:t>
                      </a:r>
                      <a:r>
                        <a:rPr dirty="0" sz="2000" spc="-5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00"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dirty="0" sz="20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50">
                          <a:latin typeface="Microsoft Sans Serif"/>
                          <a:cs typeface="Microsoft Sans Serif"/>
                        </a:rPr>
                        <a:t>ЗВ’ЯЗКУ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0">
                          <a:latin typeface="Microsoft Sans Serif"/>
                          <a:cs typeface="Microsoft Sans Serif"/>
                        </a:rPr>
                        <a:t>З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805" marR="157480" indent="83820">
                        <a:lnSpc>
                          <a:spcPct val="112500"/>
                        </a:lnSpc>
                        <a:spcBef>
                          <a:spcPts val="35"/>
                        </a:spcBef>
                      </a:pPr>
                      <a:r>
                        <a:rPr dirty="0" sz="2000" spc="140">
                          <a:latin typeface="Microsoft Sans Serif"/>
                          <a:cs typeface="Microsoft Sans Serif"/>
                        </a:rPr>
                        <a:t>Через </a:t>
                      </a:r>
                      <a:r>
                        <a:rPr dirty="0" sz="2000" spc="20">
                          <a:latin typeface="Microsoft Sans Serif"/>
                          <a:cs typeface="Microsoft Sans Serif"/>
                        </a:rPr>
                        <a:t>те, </a:t>
                      </a:r>
                      <a:r>
                        <a:rPr dirty="0" sz="2000" spc="204">
                          <a:latin typeface="Microsoft Sans Serif"/>
                          <a:cs typeface="Microsoft Sans Serif"/>
                        </a:rPr>
                        <a:t>що </a:t>
                      </a:r>
                      <a:r>
                        <a:rPr dirty="0" sz="2000" spc="2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200">
                          <a:latin typeface="Microsoft Sans Serif"/>
                          <a:cs typeface="Microsoft Sans Serif"/>
                        </a:rPr>
                        <a:t>школи</a:t>
                      </a:r>
                      <a:r>
                        <a:rPr dirty="0" sz="2000" spc="-8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годують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0">
                          <a:latin typeface="Microsoft Sans Serif"/>
                          <a:cs typeface="Microsoft Sans Serif"/>
                        </a:rPr>
                        <a:t>учнів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05"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учениць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algn="ctr" marL="300990" marR="113030">
                        <a:lnSpc>
                          <a:spcPct val="112500"/>
                        </a:lnSpc>
                      </a:pPr>
                      <a:r>
                        <a:rPr dirty="0" sz="2000" spc="180">
                          <a:latin typeface="Microsoft Sans Serif"/>
                          <a:cs typeface="Microsoft Sans Serif"/>
                        </a:rPr>
                        <a:t>нездоровою </a:t>
                      </a:r>
                      <a:r>
                        <a:rPr dirty="0" sz="2000" spc="18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0">
                          <a:latin typeface="Microsoft Sans Serif"/>
                          <a:cs typeface="Microsoft Sans Serif"/>
                        </a:rPr>
                        <a:t>їжею, </a:t>
                      </a: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зростає </a:t>
                      </a:r>
                      <a:r>
                        <a:rPr dirty="0" sz="2000" spc="13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кількість  </a:t>
                      </a:r>
                      <a:r>
                        <a:rPr dirty="0" sz="2000" spc="140">
                          <a:latin typeface="Microsoft Sans Serif"/>
                          <a:cs typeface="Microsoft Sans Serif"/>
                        </a:rPr>
                        <a:t>дітей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85"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dirty="0" sz="2000" spc="-9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90">
                          <a:latin typeface="Microsoft Sans Serif"/>
                          <a:cs typeface="Microsoft Sans Serif"/>
                        </a:rPr>
                        <a:t>надлишковою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14">
                          <a:latin typeface="Microsoft Sans Serif"/>
                          <a:cs typeface="Microsoft Sans Serif"/>
                        </a:rPr>
                        <a:t>вагою.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  <a:tr h="11184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2400" spc="70" b="1">
                          <a:solidFill>
                            <a:srgbClr val="42BB93"/>
                          </a:solidFill>
                          <a:latin typeface="Tahoma"/>
                          <a:cs typeface="Tahoma"/>
                        </a:rPr>
                        <a:t>Визначення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algn="ctr" marL="467359" marR="459740">
                        <a:lnSpc>
                          <a:spcPct val="112500"/>
                        </a:lnSpc>
                        <a:spcBef>
                          <a:spcPts val="185"/>
                        </a:spcBef>
                      </a:pP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(Чим</a:t>
                      </a:r>
                      <a:r>
                        <a:rPr dirty="0" sz="20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50">
                          <a:latin typeface="Microsoft Sans Serif"/>
                          <a:cs typeface="Microsoft Sans Serif"/>
                        </a:rPr>
                        <a:t>є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-15">
                          <a:latin typeface="Microsoft Sans Serif"/>
                          <a:cs typeface="Microsoft Sans Serif"/>
                        </a:rPr>
                        <a:t>Х?</a:t>
                      </a:r>
                      <a:r>
                        <a:rPr dirty="0" sz="20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05">
                          <a:latin typeface="Microsoft Sans Serif"/>
                          <a:cs typeface="Microsoft Sans Serif"/>
                        </a:rPr>
                        <a:t>Як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60">
                          <a:latin typeface="Microsoft Sans Serif"/>
                          <a:cs typeface="Microsoft Sans Serif"/>
                        </a:rPr>
                        <a:t>нам</a:t>
                      </a:r>
                      <a:r>
                        <a:rPr dirty="0" sz="2000" spc="-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25">
                          <a:latin typeface="Microsoft Sans Serif"/>
                          <a:cs typeface="Microsoft Sans Serif"/>
                        </a:rPr>
                        <a:t>варто </a:t>
                      </a:r>
                      <a:r>
                        <a:rPr dirty="0" sz="2000" spc="-5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75">
                          <a:latin typeface="Microsoft Sans Serif"/>
                          <a:cs typeface="Microsoft Sans Serif"/>
                        </a:rPr>
                        <a:t>визначити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90">
                          <a:latin typeface="Microsoft Sans Serif"/>
                          <a:cs typeface="Microsoft Sans Serif"/>
                        </a:rPr>
                        <a:t>його</a:t>
                      </a:r>
                      <a:r>
                        <a:rPr dirty="0" sz="20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145">
                          <a:latin typeface="Microsoft Sans Serif"/>
                          <a:cs typeface="Microsoft Sans Serif"/>
                        </a:rPr>
                        <a:t>/</a:t>
                      </a:r>
                      <a:r>
                        <a:rPr dirty="0" sz="20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65">
                          <a:latin typeface="Microsoft Sans Serif"/>
                          <a:cs typeface="Microsoft Sans Serif"/>
                        </a:rPr>
                        <a:t>її?)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9850" marR="1332230">
                        <a:lnSpc>
                          <a:spcPct val="124300"/>
                        </a:lnSpc>
                        <a:spcBef>
                          <a:spcPts val="1295"/>
                        </a:spcBef>
                      </a:pPr>
                      <a:r>
                        <a:rPr dirty="0" sz="2000">
                          <a:latin typeface="Microsoft Sans Serif"/>
                          <a:cs typeface="Microsoft Sans Serif"/>
                        </a:rPr>
                        <a:t>ЦЕ  </a:t>
                      </a:r>
                      <a:r>
                        <a:rPr dirty="0" sz="2000" spc="-20">
                          <a:latin typeface="Microsoft Sans Serif"/>
                          <a:cs typeface="Microsoft Sans Serif"/>
                        </a:rPr>
                        <a:t>Є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1644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20"/>
                        </a:spcBef>
                      </a:pPr>
                      <a:r>
                        <a:rPr dirty="0" sz="2000" spc="130">
                          <a:latin typeface="Microsoft Sans Serif"/>
                          <a:cs typeface="Microsoft Sans Serif"/>
                        </a:rPr>
                        <a:t>Справедливість</a:t>
                      </a:r>
                      <a:r>
                        <a:rPr dirty="0" sz="2000" spc="-4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2000" spc="825">
                          <a:latin typeface="Microsoft Sans Serif"/>
                          <a:cs typeface="Microsoft Sans Serif"/>
                        </a:rPr>
                        <a:t>—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  <a:p>
                      <a:pPr algn="ctr" marL="17843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2000" spc="195">
                          <a:latin typeface="Microsoft Sans Serif"/>
                          <a:cs typeface="Microsoft Sans Serif"/>
                        </a:rPr>
                        <a:t>це…</a:t>
                      </a:r>
                      <a:endParaRPr sz="20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56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4" name="object 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7678" y="518448"/>
            <a:ext cx="6066155" cy="711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340"/>
              <a:t>ЧИ</a:t>
            </a:r>
            <a:r>
              <a:rPr dirty="0" spc="-10"/>
              <a:t> </a:t>
            </a:r>
            <a:r>
              <a:rPr dirty="0" spc="175"/>
              <a:t>ЦЕ</a:t>
            </a:r>
            <a:r>
              <a:rPr dirty="0" spc="-5"/>
              <a:t> </a:t>
            </a:r>
            <a:r>
              <a:rPr dirty="0" spc="225"/>
              <a:t>ДОБРІ</a:t>
            </a:r>
            <a:r>
              <a:rPr dirty="0" spc="-5"/>
              <a:t> </a:t>
            </a:r>
            <a:r>
              <a:rPr dirty="0" spc="100"/>
              <a:t>ТЕЗИ?</a:t>
            </a:r>
          </a:p>
        </p:txBody>
      </p:sp>
      <p:sp>
        <p:nvSpPr>
          <p:cNvPr id="3" name="object 3"/>
          <p:cNvSpPr/>
          <p:nvPr/>
        </p:nvSpPr>
        <p:spPr>
          <a:xfrm>
            <a:off x="5358700" y="1575699"/>
            <a:ext cx="0" cy="4622800"/>
          </a:xfrm>
          <a:custGeom>
            <a:avLst/>
            <a:gdLst/>
            <a:ahLst/>
            <a:cxnLst/>
            <a:rect l="l" t="t" r="r" b="b"/>
            <a:pathLst>
              <a:path w="0" h="4622800">
                <a:moveTo>
                  <a:pt x="0" y="0"/>
                </a:moveTo>
                <a:lnTo>
                  <a:pt x="0" y="4622304"/>
                </a:lnTo>
              </a:path>
            </a:pathLst>
          </a:custGeom>
          <a:ln w="25400">
            <a:solidFill>
              <a:srgbClr val="C3CDD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39604" y="4547147"/>
            <a:ext cx="3391535" cy="1657985"/>
          </a:xfrm>
          <a:custGeom>
            <a:avLst/>
            <a:gdLst/>
            <a:ahLst/>
            <a:cxnLst/>
            <a:rect l="l" t="t" r="r" b="b"/>
            <a:pathLst>
              <a:path w="3391535" h="1657985">
                <a:moveTo>
                  <a:pt x="3319195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85455"/>
                </a:lnTo>
                <a:lnTo>
                  <a:pt x="5657" y="1613482"/>
                </a:lnTo>
                <a:lnTo>
                  <a:pt x="21086" y="1636371"/>
                </a:lnTo>
                <a:lnTo>
                  <a:pt x="43971" y="1651804"/>
                </a:lnTo>
                <a:lnTo>
                  <a:pt x="71996" y="1657464"/>
                </a:lnTo>
                <a:lnTo>
                  <a:pt x="3319195" y="1657464"/>
                </a:lnTo>
                <a:lnTo>
                  <a:pt x="3347220" y="1651804"/>
                </a:lnTo>
                <a:lnTo>
                  <a:pt x="3370105" y="1636371"/>
                </a:lnTo>
                <a:lnTo>
                  <a:pt x="3385534" y="1613482"/>
                </a:lnTo>
                <a:lnTo>
                  <a:pt x="3391192" y="1585455"/>
                </a:lnTo>
                <a:lnTo>
                  <a:pt x="3391192" y="71996"/>
                </a:lnTo>
                <a:lnTo>
                  <a:pt x="3385534" y="43971"/>
                </a:lnTo>
                <a:lnTo>
                  <a:pt x="3370105" y="21086"/>
                </a:lnTo>
                <a:lnTo>
                  <a:pt x="3347220" y="5657"/>
                </a:lnTo>
                <a:lnTo>
                  <a:pt x="3319195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22725" y="4852450"/>
            <a:ext cx="2988945" cy="1038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6034">
              <a:lnSpc>
                <a:spcPct val="100000"/>
              </a:lnSpc>
              <a:spcBef>
                <a:spcPts val="100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викликають</a:t>
            </a:r>
            <a:endParaRPr sz="2000">
              <a:latin typeface="Microsoft Sans Serif"/>
              <a:cs typeface="Microsoft Sans Serif"/>
            </a:endParaRPr>
          </a:p>
          <a:p>
            <a:pPr algn="ctr" marL="12065" marR="5080">
              <a:lnSpc>
                <a:spcPts val="2700"/>
              </a:lnSpc>
              <a:spcBef>
                <a:spcPts val="240"/>
              </a:spcBef>
            </a:pPr>
            <a:r>
              <a:rPr dirty="0" baseline="2314" sz="3600" spc="-352">
                <a:solidFill>
                  <a:srgbClr val="231F20"/>
                </a:solidFill>
                <a:latin typeface="Microsoft Sans Serif"/>
                <a:cs typeface="Microsoft Sans Serif"/>
              </a:rPr>
              <a:t>Н</a:t>
            </a:r>
            <a:r>
              <a:rPr dirty="0" sz="2000" spc="-545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baseline="2314" sz="3600" spc="112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-1060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baseline="2314" sz="3600" spc="-37">
                <a:solidFill>
                  <a:srgbClr val="231F20"/>
                </a:solidFill>
                <a:latin typeface="Microsoft Sans Serif"/>
                <a:cs typeface="Microsoft Sans Serif"/>
              </a:rPr>
              <a:t>!</a:t>
            </a:r>
            <a:r>
              <a:rPr dirty="0" baseline="2314" sz="3600" spc="-2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990">
                <a:solidFill>
                  <a:srgbClr val="231F20"/>
                </a:solidFill>
                <a:latin typeface="Microsoft Sans Serif"/>
                <a:cs typeface="Microsoft Sans Serif"/>
              </a:rPr>
              <a:t>ц</a:t>
            </a:r>
            <a:r>
              <a:rPr dirty="0" baseline="2314" sz="3600" spc="-382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sz="2000" spc="-36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baseline="2314" sz="3600" spc="-1312">
                <a:solidFill>
                  <a:srgbClr val="231F20"/>
                </a:solidFill>
                <a:latin typeface="Microsoft Sans Serif"/>
                <a:cs typeface="Microsoft Sans Serif"/>
              </a:rPr>
              <a:t>о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baseline="2314" sz="3600" spc="-2422">
                <a:solidFill>
                  <a:srgbClr val="231F20"/>
                </a:solidFill>
                <a:latin typeface="Microsoft Sans Serif"/>
                <a:cs typeface="Microsoft Sans Serif"/>
              </a:rPr>
              <a:t>м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000" spc="-430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baseline="2314" sz="3600" spc="-914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л</a:t>
            </a:r>
            <a:r>
              <a:rPr dirty="0" sz="2000" spc="-980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baseline="2314" sz="3600" spc="-1282">
                <a:solidFill>
                  <a:srgbClr val="231F20"/>
                </a:solidFill>
                <a:latin typeface="Microsoft Sans Serif"/>
                <a:cs typeface="Microsoft Sans Serif"/>
              </a:rPr>
              <a:t>щ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н</a:t>
            </a:r>
            <a:r>
              <a:rPr dirty="0" baseline="2314" sz="3600" spc="-1679">
                <a:solidFill>
                  <a:srgbClr val="231F20"/>
                </a:solidFill>
                <a:latin typeface="Microsoft Sans Serif"/>
                <a:cs typeface="Microsoft Sans Serif"/>
              </a:rPr>
              <a:t>о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с</a:t>
            </a:r>
            <a:r>
              <a:rPr dirty="0" sz="2000" spc="-650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baseline="2314" sz="3600" spc="-997">
                <a:solidFill>
                  <a:srgbClr val="231F20"/>
                </a:solidFill>
                <a:latin typeface="Microsoft Sans Serif"/>
                <a:cs typeface="Microsoft Sans Serif"/>
              </a:rPr>
              <a:t>ц</a:t>
            </a:r>
            <a:r>
              <a:rPr dirty="0" sz="2000" spc="-114">
                <a:solidFill>
                  <a:srgbClr val="231F20"/>
                </a:solidFill>
                <a:latin typeface="Microsoft Sans Serif"/>
                <a:cs typeface="Microsoft Sans Serif"/>
              </a:rPr>
              <a:t>ь</a:t>
            </a:r>
            <a:r>
              <a:rPr dirty="0" baseline="2314" sz="3600" spc="165">
                <a:solidFill>
                  <a:srgbClr val="231F20"/>
                </a:solidFill>
                <a:latin typeface="Microsoft Sans Serif"/>
                <a:cs typeface="Microsoft Sans Serif"/>
              </a:rPr>
              <a:t>е  </a:t>
            </a:r>
            <a:r>
              <a:rPr dirty="0" sz="2400" spc="155">
                <a:solidFill>
                  <a:srgbClr val="231F20"/>
                </a:solidFill>
                <a:latin typeface="Microsoft Sans Serif"/>
                <a:cs typeface="Microsoft Sans Serif"/>
              </a:rPr>
              <a:t>констатація</a:t>
            </a:r>
            <a:r>
              <a:rPr dirty="0" sz="2400" spc="-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45">
                <a:solidFill>
                  <a:srgbClr val="231F20"/>
                </a:solidFill>
                <a:latin typeface="Microsoft Sans Serif"/>
                <a:cs typeface="Microsoft Sans Serif"/>
              </a:rPr>
              <a:t>факту.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89003" y="4547147"/>
            <a:ext cx="3789679" cy="1657985"/>
          </a:xfrm>
          <a:custGeom>
            <a:avLst/>
            <a:gdLst/>
            <a:ahLst/>
            <a:cxnLst/>
            <a:rect l="l" t="t" r="r" b="b"/>
            <a:pathLst>
              <a:path w="3789679" h="1657985">
                <a:moveTo>
                  <a:pt x="3717594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85455"/>
                </a:lnTo>
                <a:lnTo>
                  <a:pt x="5657" y="1613482"/>
                </a:lnTo>
                <a:lnTo>
                  <a:pt x="21086" y="1636371"/>
                </a:lnTo>
                <a:lnTo>
                  <a:pt x="43971" y="1651804"/>
                </a:lnTo>
                <a:lnTo>
                  <a:pt x="71996" y="1657464"/>
                </a:lnTo>
                <a:lnTo>
                  <a:pt x="3717594" y="1657464"/>
                </a:lnTo>
                <a:lnTo>
                  <a:pt x="3745619" y="1651804"/>
                </a:lnTo>
                <a:lnTo>
                  <a:pt x="3768504" y="1636371"/>
                </a:lnTo>
                <a:lnTo>
                  <a:pt x="3783933" y="1613482"/>
                </a:lnTo>
                <a:lnTo>
                  <a:pt x="3789591" y="1585455"/>
                </a:lnTo>
                <a:lnTo>
                  <a:pt x="3789591" y="71996"/>
                </a:lnTo>
                <a:lnTo>
                  <a:pt x="3783933" y="43971"/>
                </a:lnTo>
                <a:lnTo>
                  <a:pt x="3768504" y="21086"/>
                </a:lnTo>
                <a:lnTo>
                  <a:pt x="3745619" y="5657"/>
                </a:lnTo>
                <a:lnTo>
                  <a:pt x="3717594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33020" y="4850824"/>
            <a:ext cx="3486150" cy="1102360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algn="just" marL="38100" marR="30480" indent="17145">
              <a:lnSpc>
                <a:spcPts val="2800"/>
              </a:lnSpc>
              <a:spcBef>
                <a:spcPts val="259"/>
              </a:spcBef>
            </a:pPr>
            <a:r>
              <a:rPr dirty="0" sz="2400" spc="50">
                <a:solidFill>
                  <a:srgbClr val="231F20"/>
                </a:solidFill>
                <a:latin typeface="Microsoft Sans Serif"/>
                <a:cs typeface="Microsoft Sans Serif"/>
              </a:rPr>
              <a:t>Так! 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Ц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и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п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кл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и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р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аю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ко</a:t>
            </a:r>
            <a:r>
              <a:rPr dirty="0" baseline="11111" sz="3000" spc="-502">
                <a:solidFill>
                  <a:srgbClr val="231F20"/>
                </a:solidFill>
                <a:latin typeface="Microsoft Sans Serif"/>
                <a:cs typeface="Microsoft Sans Serif"/>
              </a:rPr>
              <a:t>ть</a:t>
            </a:r>
            <a:r>
              <a:rPr dirty="0" sz="2400" spc="-335">
                <a:solidFill>
                  <a:srgbClr val="231F20"/>
                </a:solidFill>
                <a:latin typeface="Microsoft Sans Serif"/>
                <a:cs typeface="Microsoft Sans Serif"/>
              </a:rPr>
              <a:t>нлива </a:t>
            </a:r>
            <a:r>
              <a:rPr dirty="0" sz="2400" spc="-6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25">
                <a:solidFill>
                  <a:srgbClr val="231F20"/>
                </a:solidFill>
                <a:latin typeface="Microsoft Sans Serif"/>
                <a:cs typeface="Microsoft Sans Serif"/>
              </a:rPr>
              <a:t>дис</a:t>
            </a:r>
            <a:r>
              <a:rPr dirty="0" sz="2400" spc="-760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baseline="11111" sz="3000" spc="-127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400" spc="-104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baseline="11111" sz="3000" spc="82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400" spc="-1195">
                <a:solidFill>
                  <a:srgbClr val="231F20"/>
                </a:solidFill>
                <a:latin typeface="Microsoft Sans Serif"/>
                <a:cs typeface="Microsoft Sans Serif"/>
              </a:rPr>
              <a:t>с</a:t>
            </a:r>
            <a:r>
              <a:rPr dirty="0" baseline="11111" sz="3000" spc="315">
                <a:solidFill>
                  <a:srgbClr val="231F20"/>
                </a:solidFill>
                <a:latin typeface="Microsoft Sans Serif"/>
                <a:cs typeface="Microsoft Sans Serif"/>
              </a:rPr>
              <a:t>ц</a:t>
            </a:r>
            <a:r>
              <a:rPr dirty="0" sz="2400" spc="-53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baseline="11111" sz="3000" spc="157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baseline="11111" sz="3000" spc="-1364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400" spc="-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baseline="11111" sz="3000" spc="-794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400" spc="-750">
                <a:solidFill>
                  <a:srgbClr val="231F20"/>
                </a:solidFill>
                <a:latin typeface="Microsoft Sans Serif"/>
                <a:cs typeface="Microsoft Sans Serif"/>
              </a:rPr>
              <a:t>н</a:t>
            </a:r>
            <a:r>
              <a:rPr dirty="0" baseline="11111" sz="3000" spc="-37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400" spc="-1155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baseline="11111" sz="3000" spc="209">
                <a:solidFill>
                  <a:srgbClr val="231F20"/>
                </a:solidFill>
                <a:latin typeface="Microsoft Sans Serif"/>
                <a:cs typeface="Microsoft Sans Serif"/>
              </a:rPr>
              <a:t>л</a:t>
            </a:r>
            <a:r>
              <a:rPr dirty="0" baseline="11111" sz="3000" spc="-794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sz="2400" spc="-440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baseline="11111" sz="3000" spc="-982">
                <a:solidFill>
                  <a:srgbClr val="231F20"/>
                </a:solidFill>
                <a:latin typeface="Microsoft Sans Serif"/>
                <a:cs typeface="Microsoft Sans Serif"/>
              </a:rPr>
              <a:t>н</a:t>
            </a:r>
            <a:r>
              <a:rPr dirty="0" sz="2400" spc="-440">
                <a:solidFill>
                  <a:srgbClr val="231F20"/>
                </a:solidFill>
                <a:latin typeface="Microsoft Sans Serif"/>
                <a:cs typeface="Microsoft Sans Serif"/>
              </a:rPr>
              <a:t>е</a:t>
            </a:r>
            <a:r>
              <a:rPr dirty="0" baseline="11111" sz="3000" spc="157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baseline="11111" sz="3000" spc="-1485">
                <a:solidFill>
                  <a:srgbClr val="231F20"/>
                </a:solidFill>
                <a:latin typeface="Microsoft Sans Serif"/>
                <a:cs typeface="Microsoft Sans Serif"/>
              </a:rPr>
              <a:t>с</a:t>
            </a:r>
            <a:r>
              <a:rPr dirty="0" sz="2400" spc="-9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baseline="11111" sz="3000" spc="-1095">
                <a:solidFill>
                  <a:srgbClr val="231F20"/>
                </a:solidFill>
                <a:latin typeface="Microsoft Sans Serif"/>
                <a:cs typeface="Microsoft Sans Serif"/>
              </a:rPr>
              <a:t>т</a:t>
            </a:r>
            <a:r>
              <a:rPr dirty="0" sz="2400" spc="-545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baseline="11111" sz="3000" spc="-652">
                <a:solidFill>
                  <a:srgbClr val="231F20"/>
                </a:solidFill>
                <a:latin typeface="Microsoft Sans Serif"/>
                <a:cs typeface="Microsoft Sans Serif"/>
              </a:rPr>
              <a:t>ь</a:t>
            </a:r>
            <a:r>
              <a:rPr dirty="0" sz="2400" spc="-125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4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204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400" spc="114">
                <a:solidFill>
                  <a:srgbClr val="231F20"/>
                </a:solidFill>
                <a:latin typeface="Microsoft Sans Serif"/>
                <a:cs typeface="Microsoft Sans Serif"/>
              </a:rPr>
              <a:t>к</a:t>
            </a:r>
            <a:r>
              <a:rPr dirty="0" sz="2400" spc="114">
                <a:solidFill>
                  <a:srgbClr val="231F20"/>
                </a:solidFill>
                <a:latin typeface="Microsoft Sans Serif"/>
                <a:cs typeface="Microsoft Sans Serif"/>
              </a:rPr>
              <a:t>у  </a:t>
            </a:r>
            <a:r>
              <a:rPr dirty="0" sz="2400" spc="215">
                <a:solidFill>
                  <a:srgbClr val="231F20"/>
                </a:solidFill>
                <a:latin typeface="Microsoft Sans Serif"/>
                <a:cs typeface="Microsoft Sans Serif"/>
              </a:rPr>
              <a:t>можна</a:t>
            </a:r>
            <a:r>
              <a:rPr dirty="0" sz="2400" spc="-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50">
                <a:solidFill>
                  <a:srgbClr val="231F20"/>
                </a:solidFill>
                <a:latin typeface="Microsoft Sans Serif"/>
                <a:cs typeface="Microsoft Sans Serif"/>
              </a:rPr>
              <a:t>обґрунтувати.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56844" y="4369794"/>
            <a:ext cx="354965" cy="354965"/>
          </a:xfrm>
          <a:custGeom>
            <a:avLst/>
            <a:gdLst/>
            <a:ahLst/>
            <a:cxnLst/>
            <a:rect l="l" t="t" r="r" b="b"/>
            <a:pathLst>
              <a:path w="354964" h="354964">
                <a:moveTo>
                  <a:pt x="177355" y="0"/>
                </a:moveTo>
                <a:lnTo>
                  <a:pt x="130210" y="6334"/>
                </a:lnTo>
                <a:lnTo>
                  <a:pt x="87844" y="24212"/>
                </a:lnTo>
                <a:lnTo>
                  <a:pt x="51949" y="51943"/>
                </a:lnTo>
                <a:lnTo>
                  <a:pt x="24216" y="87835"/>
                </a:lnTo>
                <a:lnTo>
                  <a:pt x="6335" y="130198"/>
                </a:lnTo>
                <a:lnTo>
                  <a:pt x="0" y="177342"/>
                </a:lnTo>
                <a:lnTo>
                  <a:pt x="6335" y="224492"/>
                </a:lnTo>
                <a:lnTo>
                  <a:pt x="24216" y="266859"/>
                </a:lnTo>
                <a:lnTo>
                  <a:pt x="51949" y="302753"/>
                </a:lnTo>
                <a:lnTo>
                  <a:pt x="87844" y="330485"/>
                </a:lnTo>
                <a:lnTo>
                  <a:pt x="130210" y="348363"/>
                </a:lnTo>
                <a:lnTo>
                  <a:pt x="177355" y="354698"/>
                </a:lnTo>
                <a:lnTo>
                  <a:pt x="224500" y="348363"/>
                </a:lnTo>
                <a:lnTo>
                  <a:pt x="266866" y="330485"/>
                </a:lnTo>
                <a:lnTo>
                  <a:pt x="302761" y="302753"/>
                </a:lnTo>
                <a:lnTo>
                  <a:pt x="330494" y="266859"/>
                </a:lnTo>
                <a:lnTo>
                  <a:pt x="348375" y="224492"/>
                </a:lnTo>
                <a:lnTo>
                  <a:pt x="354711" y="177342"/>
                </a:lnTo>
                <a:lnTo>
                  <a:pt x="348375" y="130198"/>
                </a:lnTo>
                <a:lnTo>
                  <a:pt x="330494" y="87835"/>
                </a:lnTo>
                <a:lnTo>
                  <a:pt x="302761" y="51943"/>
                </a:lnTo>
                <a:lnTo>
                  <a:pt x="266866" y="24212"/>
                </a:lnTo>
                <a:lnTo>
                  <a:pt x="224500" y="6334"/>
                </a:lnTo>
                <a:lnTo>
                  <a:pt x="177355" y="0"/>
                </a:lnTo>
                <a:close/>
              </a:path>
            </a:pathLst>
          </a:custGeom>
          <a:solidFill>
            <a:srgbClr val="F47E6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915644" y="4369794"/>
            <a:ext cx="354965" cy="354965"/>
          </a:xfrm>
          <a:custGeom>
            <a:avLst/>
            <a:gdLst/>
            <a:ahLst/>
            <a:cxnLst/>
            <a:rect l="l" t="t" r="r" b="b"/>
            <a:pathLst>
              <a:path w="354965" h="354964">
                <a:moveTo>
                  <a:pt x="177355" y="0"/>
                </a:moveTo>
                <a:lnTo>
                  <a:pt x="130210" y="6334"/>
                </a:lnTo>
                <a:lnTo>
                  <a:pt x="87844" y="24212"/>
                </a:lnTo>
                <a:lnTo>
                  <a:pt x="51949" y="51943"/>
                </a:lnTo>
                <a:lnTo>
                  <a:pt x="24216" y="87835"/>
                </a:lnTo>
                <a:lnTo>
                  <a:pt x="6335" y="130198"/>
                </a:lnTo>
                <a:lnTo>
                  <a:pt x="0" y="177342"/>
                </a:lnTo>
                <a:lnTo>
                  <a:pt x="6335" y="224492"/>
                </a:lnTo>
                <a:lnTo>
                  <a:pt x="24216" y="266859"/>
                </a:lnTo>
                <a:lnTo>
                  <a:pt x="51949" y="302753"/>
                </a:lnTo>
                <a:lnTo>
                  <a:pt x="87844" y="330485"/>
                </a:lnTo>
                <a:lnTo>
                  <a:pt x="130210" y="348363"/>
                </a:lnTo>
                <a:lnTo>
                  <a:pt x="177355" y="354698"/>
                </a:lnTo>
                <a:lnTo>
                  <a:pt x="224500" y="348363"/>
                </a:lnTo>
                <a:lnTo>
                  <a:pt x="266866" y="330485"/>
                </a:lnTo>
                <a:lnTo>
                  <a:pt x="302761" y="302753"/>
                </a:lnTo>
                <a:lnTo>
                  <a:pt x="330494" y="266859"/>
                </a:lnTo>
                <a:lnTo>
                  <a:pt x="348375" y="224492"/>
                </a:lnTo>
                <a:lnTo>
                  <a:pt x="354711" y="177342"/>
                </a:lnTo>
                <a:lnTo>
                  <a:pt x="348375" y="130198"/>
                </a:lnTo>
                <a:lnTo>
                  <a:pt x="330494" y="87835"/>
                </a:lnTo>
                <a:lnTo>
                  <a:pt x="302761" y="51943"/>
                </a:lnTo>
                <a:lnTo>
                  <a:pt x="266866" y="24212"/>
                </a:lnTo>
                <a:lnTo>
                  <a:pt x="224500" y="6334"/>
                </a:lnTo>
                <a:lnTo>
                  <a:pt x="177355" y="0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97355" y="1575107"/>
            <a:ext cx="4037329" cy="2438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-635">
              <a:lnSpc>
                <a:spcPct val="105600"/>
              </a:lnSpc>
              <a:spcBef>
                <a:spcPts val="95"/>
              </a:spcBef>
            </a:pPr>
            <a:r>
              <a:rPr dirty="0" sz="3000" spc="150">
                <a:solidFill>
                  <a:srgbClr val="231F20"/>
                </a:solidFill>
                <a:latin typeface="Microsoft Sans Serif"/>
                <a:cs typeface="Microsoft Sans Serif"/>
              </a:rPr>
              <a:t>У </a:t>
            </a:r>
            <a:r>
              <a:rPr dirty="0" sz="3000" spc="210">
                <a:solidFill>
                  <a:srgbClr val="231F20"/>
                </a:solidFill>
                <a:latin typeface="Microsoft Sans Serif"/>
                <a:cs typeface="Microsoft Sans Serif"/>
              </a:rPr>
              <a:t>більшості </a:t>
            </a:r>
            <a:r>
              <a:rPr dirty="0" sz="3000" spc="2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50">
                <a:solidFill>
                  <a:srgbClr val="231F20"/>
                </a:solidFill>
                <a:latin typeface="Microsoft Sans Serif"/>
                <a:cs typeface="Microsoft Sans Serif"/>
              </a:rPr>
              <a:t>американських </a:t>
            </a:r>
            <a:r>
              <a:rPr dirty="0" sz="3000" spc="254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90">
                <a:solidFill>
                  <a:srgbClr val="231F20"/>
                </a:solidFill>
                <a:latin typeface="Microsoft Sans Serif"/>
                <a:cs typeface="Microsoft Sans Serif"/>
              </a:rPr>
              <a:t>штатів </a:t>
            </a:r>
            <a:r>
              <a:rPr dirty="0" sz="3000" spc="240">
                <a:solidFill>
                  <a:srgbClr val="231F20"/>
                </a:solidFill>
                <a:latin typeface="Microsoft Sans Serif"/>
                <a:cs typeface="Microsoft Sans Serif"/>
              </a:rPr>
              <a:t>підлітки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10">
                <a:solidFill>
                  <a:srgbClr val="231F20"/>
                </a:solidFill>
                <a:latin typeface="Microsoft Sans Serif"/>
                <a:cs typeface="Microsoft Sans Serif"/>
              </a:rPr>
              <a:t>можуть</a:t>
            </a:r>
            <a:r>
              <a:rPr dirty="0" sz="3000" spc="-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70">
                <a:solidFill>
                  <a:srgbClr val="231F20"/>
                </a:solidFill>
                <a:latin typeface="Microsoft Sans Serif"/>
                <a:cs typeface="Microsoft Sans Serif"/>
              </a:rPr>
              <a:t>водити</a:t>
            </a:r>
            <a:r>
              <a:rPr dirty="0" sz="3000" spc="-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55">
                <a:solidFill>
                  <a:srgbClr val="231F20"/>
                </a:solidFill>
                <a:latin typeface="Microsoft Sans Serif"/>
                <a:cs typeface="Microsoft Sans Serif"/>
              </a:rPr>
              <a:t>авто </a:t>
            </a:r>
            <a:r>
              <a:rPr dirty="0" sz="3000" spc="-78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-190">
                <a:solidFill>
                  <a:srgbClr val="231F20"/>
                </a:solidFill>
                <a:latin typeface="Microsoft Sans Serif"/>
                <a:cs typeface="Microsoft Sans Serif"/>
              </a:rPr>
              <a:t>16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00">
                <a:solidFill>
                  <a:srgbClr val="231F20"/>
                </a:solidFill>
                <a:latin typeface="Microsoft Sans Serif"/>
                <a:cs typeface="Microsoft Sans Serif"/>
              </a:rPr>
              <a:t>років.</a:t>
            </a:r>
            <a:endParaRPr sz="30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91112" y="1575107"/>
            <a:ext cx="3369945" cy="2438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-635">
              <a:lnSpc>
                <a:spcPct val="105600"/>
              </a:lnSpc>
              <a:spcBef>
                <a:spcPts val="95"/>
              </a:spcBef>
            </a:pPr>
            <a:r>
              <a:rPr dirty="0" sz="3000" spc="240">
                <a:solidFill>
                  <a:srgbClr val="231F20"/>
                </a:solidFill>
                <a:latin typeface="Microsoft Sans Serif"/>
                <a:cs typeface="Microsoft Sans Serif"/>
              </a:rPr>
              <a:t>Пенсильванії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190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sz="3000" spc="-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50">
                <a:solidFill>
                  <a:srgbClr val="231F20"/>
                </a:solidFill>
                <a:latin typeface="Microsoft Sans Serif"/>
                <a:cs typeface="Microsoft Sans Serif"/>
              </a:rPr>
              <a:t>збільшити </a:t>
            </a:r>
            <a:r>
              <a:rPr dirty="0" sz="3000" spc="-7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35">
                <a:solidFill>
                  <a:srgbClr val="231F20"/>
                </a:solidFill>
                <a:latin typeface="Microsoft Sans Serif"/>
                <a:cs typeface="Microsoft Sans Serif"/>
              </a:rPr>
              <a:t>вік </a:t>
            </a:r>
            <a:r>
              <a:rPr dirty="0" sz="3000" spc="265">
                <a:solidFill>
                  <a:srgbClr val="231F20"/>
                </a:solidFill>
                <a:latin typeface="Microsoft Sans Serif"/>
                <a:cs typeface="Microsoft Sans Serif"/>
              </a:rPr>
              <a:t>отримання </a:t>
            </a:r>
            <a:r>
              <a:rPr dirty="0" sz="3000" spc="27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водійських</a:t>
            </a:r>
            <a:r>
              <a:rPr dirty="0" sz="3000" spc="-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70">
                <a:solidFill>
                  <a:srgbClr val="231F20"/>
                </a:solidFill>
                <a:latin typeface="Microsoft Sans Serif"/>
                <a:cs typeface="Microsoft Sans Serif"/>
              </a:rPr>
              <a:t>прав </a:t>
            </a:r>
            <a:r>
              <a:rPr dirty="0" sz="3000" spc="-78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4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3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-150">
                <a:solidFill>
                  <a:srgbClr val="231F20"/>
                </a:solidFill>
                <a:latin typeface="Microsoft Sans Serif"/>
                <a:cs typeface="Microsoft Sans Serif"/>
              </a:rPr>
              <a:t>18</a:t>
            </a:r>
            <a:r>
              <a:rPr dirty="0" sz="3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000" spc="200">
                <a:solidFill>
                  <a:srgbClr val="231F20"/>
                </a:solidFill>
                <a:latin typeface="Microsoft Sans Serif"/>
                <a:cs typeface="Microsoft Sans Serif"/>
              </a:rPr>
              <a:t>років.</a:t>
            </a:r>
            <a:endParaRPr sz="3000">
              <a:latin typeface="Microsoft Sans Serif"/>
              <a:cs typeface="Microsoft Sans Serif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3" name="object 13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4190" y="520887"/>
            <a:ext cx="7533640" cy="619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900" spc="295"/>
              <a:t>Зробімо</a:t>
            </a:r>
            <a:r>
              <a:rPr dirty="0" sz="3900" spc="-20"/>
              <a:t> </a:t>
            </a:r>
            <a:r>
              <a:rPr dirty="0" sz="3900" spc="240"/>
              <a:t>тези</a:t>
            </a:r>
            <a:r>
              <a:rPr dirty="0" sz="3900" spc="-20"/>
              <a:t> </a:t>
            </a:r>
            <a:r>
              <a:rPr dirty="0" sz="3900" spc="345" b="1">
                <a:solidFill>
                  <a:srgbClr val="42BB93"/>
                </a:solidFill>
                <a:latin typeface="Cambria"/>
                <a:cs typeface="Cambria"/>
              </a:rPr>
              <a:t>СИЛЬНІШИМИ</a:t>
            </a:r>
            <a:endParaRPr sz="3900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4600" y="1333815"/>
          <a:ext cx="9667240" cy="5063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4095"/>
                <a:gridCol w="4824095"/>
              </a:tblGrid>
              <a:tr h="3898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2000" spc="-40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Замість…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63500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2000" spc="15" b="1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Спробуймо…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63500">
                    <a:lnL w="12700">
                      <a:solidFill>
                        <a:srgbClr val="0C1D3F"/>
                      </a:solidFill>
                      <a:prstDash val="solid"/>
                    </a:lnL>
                    <a:lnR w="12700">
                      <a:solidFill>
                        <a:srgbClr val="0C1D3F"/>
                      </a:solidFill>
                      <a:prstDash val="solid"/>
                    </a:lnR>
                    <a:lnT w="12700">
                      <a:solidFill>
                        <a:srgbClr val="0C1D3F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  <a:solidFill>
                      <a:srgbClr val="3FBA8D"/>
                    </a:solidFill>
                  </a:tcPr>
                </a:tc>
              </a:tr>
              <a:tr h="1353781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800" spc="15"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00">
                          <a:latin typeface="Microsoft Sans Serif"/>
                          <a:cs typeface="Microsoft Sans Serif"/>
                        </a:rPr>
                        <a:t>думаю,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85">
                          <a:latin typeface="Microsoft Sans Serif"/>
                          <a:cs typeface="Microsoft Sans Serif"/>
                        </a:rPr>
                        <a:t>що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реаліті-шоу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745">
                          <a:latin typeface="Microsoft Sans Serif"/>
                          <a:cs typeface="Microsoft Sans Serif"/>
                        </a:rPr>
                        <a:t>—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65">
                          <a:latin typeface="Microsoft Sans Serif"/>
                          <a:cs typeface="Microsoft Sans Serif"/>
                        </a:rPr>
                        <a:t>це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добре.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  <a:p>
                      <a:pPr marL="71755" marR="408305">
                        <a:lnSpc>
                          <a:spcPct val="115700"/>
                        </a:lnSpc>
                        <a:spcBef>
                          <a:spcPts val="280"/>
                        </a:spcBef>
                      </a:pPr>
                      <a:r>
                        <a:rPr dirty="0" sz="1800" spc="5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Чому?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10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Ми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7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не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4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можемо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сперечатися. </a:t>
                      </a:r>
                      <a:r>
                        <a:rPr dirty="0" sz="1800" spc="-51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6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Адже 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те, </a:t>
                      </a:r>
                      <a:r>
                        <a:rPr dirty="0" sz="1800" spc="4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що </a:t>
                      </a:r>
                      <a:r>
                        <a:rPr dirty="0" sz="1800" spc="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вам </a:t>
                      </a:r>
                      <a:r>
                        <a:rPr dirty="0" sz="1800" spc="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подобаються </a:t>
                      </a:r>
                      <a:r>
                        <a:rPr dirty="0" sz="1800" spc="2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реаліті-шоу,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16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—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7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це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7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факт.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384810">
                        <a:lnSpc>
                          <a:spcPct val="115700"/>
                        </a:lnSpc>
                        <a:spcBef>
                          <a:spcPts val="170"/>
                        </a:spcBef>
                      </a:pPr>
                      <a:r>
                        <a:rPr dirty="0" sz="1800" spc="140">
                          <a:latin typeface="Microsoft Sans Serif"/>
                          <a:cs typeface="Microsoft Sans Serif"/>
                        </a:rPr>
                        <a:t>Популярність</a:t>
                      </a:r>
                      <a:r>
                        <a:rPr dirty="0" sz="1800" spc="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реаліті-шоу</a:t>
                      </a:r>
                      <a:r>
                        <a:rPr dirty="0" sz="1800" spc="1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10">
                          <a:latin typeface="Microsoft Sans Serif"/>
                          <a:cs typeface="Microsoft Sans Serif"/>
                        </a:rPr>
                        <a:t>доводить, </a:t>
                      </a:r>
                      <a:r>
                        <a:rPr dirty="0" sz="1800" spc="-46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85">
                          <a:latin typeface="Microsoft Sans Serif"/>
                          <a:cs typeface="Microsoft Sans Serif"/>
                        </a:rPr>
                        <a:t>що </a:t>
                      </a:r>
                      <a:r>
                        <a:rPr dirty="0" sz="1800" spc="190">
                          <a:latin typeface="Microsoft Sans Serif"/>
                          <a:cs typeface="Microsoft Sans Serif"/>
                        </a:rPr>
                        <a:t>вони </a:t>
                      </a:r>
                      <a:r>
                        <a:rPr dirty="0" sz="1800" spc="130">
                          <a:latin typeface="Microsoft Sans Serif"/>
                          <a:cs typeface="Microsoft Sans Serif"/>
                        </a:rPr>
                        <a:t>відповідають </a:t>
                      </a:r>
                      <a:r>
                        <a:rPr dirty="0" sz="1800" spc="140">
                          <a:latin typeface="Microsoft Sans Serif"/>
                          <a:cs typeface="Microsoft Sans Serif"/>
                        </a:rPr>
                        <a:t>потребам </a:t>
                      </a:r>
                      <a:r>
                        <a:rPr dirty="0" sz="1800" spc="14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00">
                          <a:latin typeface="Microsoft Sans Serif"/>
                          <a:cs typeface="Microsoft Sans Serif"/>
                        </a:rPr>
                        <a:t>аудиторії.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  <a:tr h="1317781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800" spc="105">
                          <a:latin typeface="Microsoft Sans Serif"/>
                          <a:cs typeface="Microsoft Sans Serif"/>
                        </a:rPr>
                        <a:t>Реаліті-шоу</a:t>
                      </a:r>
                      <a:r>
                        <a:rPr dirty="0" sz="18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745">
                          <a:latin typeface="Microsoft Sans Serif"/>
                          <a:cs typeface="Microsoft Sans Serif"/>
                        </a:rPr>
                        <a:t>—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65">
                          <a:latin typeface="Microsoft Sans Serif"/>
                          <a:cs typeface="Microsoft Sans Serif"/>
                        </a:rPr>
                        <a:t>це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80">
                          <a:latin typeface="Microsoft Sans Serif"/>
                          <a:cs typeface="Microsoft Sans Serif"/>
                        </a:rPr>
                        <a:t>фейк.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Чом</a:t>
                      </a:r>
                      <a:r>
                        <a:rPr dirty="0" sz="1800" spc="6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у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?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Ц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е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поширена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с</a:t>
                      </a:r>
                      <a:r>
                        <a:rPr dirty="0" sz="1800" spc="-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к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арга.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І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щ</a:t>
                      </a:r>
                      <a:r>
                        <a:rPr dirty="0" sz="1800" spc="-8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о</a:t>
                      </a:r>
                      <a:r>
                        <a:rPr dirty="0" sz="180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99695">
                        <a:lnSpc>
                          <a:spcPct val="115700"/>
                        </a:lnSpc>
                        <a:spcBef>
                          <a:spcPts val="170"/>
                        </a:spcBef>
                      </a:pPr>
                      <a:r>
                        <a:rPr dirty="0" sz="1800" spc="145">
                          <a:latin typeface="Microsoft Sans Serif"/>
                          <a:cs typeface="Microsoft Sans Serif"/>
                        </a:rPr>
                        <a:t>Оскільки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реаліті-шоу </a:t>
                      </a:r>
                      <a:r>
                        <a:rPr dirty="0" sz="1800" spc="135">
                          <a:latin typeface="Microsoft Sans Serif"/>
                          <a:cs typeface="Microsoft Sans Serif"/>
                        </a:rPr>
                        <a:t>є </a:t>
                      </a:r>
                      <a:r>
                        <a:rPr dirty="0" sz="1800" spc="114">
                          <a:latin typeface="Microsoft Sans Serif"/>
                          <a:cs typeface="Microsoft Sans Serif"/>
                        </a:rPr>
                        <a:t>фальшивкою,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 їхні</a:t>
                      </a:r>
                      <a:r>
                        <a:rPr dirty="0" sz="18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85">
                          <a:latin typeface="Microsoft Sans Serif"/>
                          <a:cs typeface="Microsoft Sans Serif"/>
                        </a:rPr>
                        <a:t>уроки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75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dirty="0" sz="18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55">
                          <a:latin typeface="Microsoft Sans Serif"/>
                          <a:cs typeface="Microsoft Sans Serif"/>
                        </a:rPr>
                        <a:t>завжди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95">
                          <a:latin typeface="Microsoft Sans Serif"/>
                          <a:cs typeface="Microsoft Sans Serif"/>
                        </a:rPr>
                        <a:t>«справжні».</a:t>
                      </a:r>
                      <a:r>
                        <a:rPr dirty="0" sz="1800" spc="-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75">
                          <a:latin typeface="Microsoft Sans Serif"/>
                          <a:cs typeface="Microsoft Sans Serif"/>
                        </a:rPr>
                        <a:t>Тому </a:t>
                      </a:r>
                      <a:r>
                        <a:rPr dirty="0" sz="1800" spc="-459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95">
                          <a:latin typeface="Microsoft Sans Serif"/>
                          <a:cs typeface="Microsoft Sans Serif"/>
                        </a:rPr>
                        <a:t>ми </a:t>
                      </a:r>
                      <a:r>
                        <a:rPr dirty="0" sz="1800" spc="185">
                          <a:latin typeface="Microsoft Sans Serif"/>
                          <a:cs typeface="Microsoft Sans Serif"/>
                        </a:rPr>
                        <a:t>повинні </a:t>
                      </a:r>
                      <a:r>
                        <a:rPr dirty="0" sz="1800" spc="170">
                          <a:latin typeface="Microsoft Sans Serif"/>
                          <a:cs typeface="Microsoft Sans Serif"/>
                        </a:rPr>
                        <a:t>обмежити </a:t>
                      </a:r>
                      <a:r>
                        <a:rPr dirty="0" sz="1800" spc="145">
                          <a:latin typeface="Microsoft Sans Serif"/>
                          <a:cs typeface="Microsoft Sans Serif"/>
                        </a:rPr>
                        <a:t>їхній </a:t>
                      </a:r>
                      <a:r>
                        <a:rPr dirty="0" sz="1800" spc="170">
                          <a:latin typeface="Microsoft Sans Serif"/>
                          <a:cs typeface="Microsoft Sans Serif"/>
                        </a:rPr>
                        <a:t>уплив </a:t>
                      </a:r>
                      <a:r>
                        <a:rPr dirty="0" sz="1800" spc="140">
                          <a:latin typeface="Microsoft Sans Serif"/>
                          <a:cs typeface="Microsoft Sans Serif"/>
                        </a:rPr>
                        <a:t>на </a:t>
                      </a:r>
                      <a:r>
                        <a:rPr dirty="0" sz="1800" spc="-46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90">
                          <a:latin typeface="Microsoft Sans Serif"/>
                          <a:cs typeface="Microsoft Sans Serif"/>
                        </a:rPr>
                        <a:t>дітей.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  <a:tr h="1988781">
                <a:tc>
                  <a:txBody>
                    <a:bodyPr/>
                    <a:lstStyle/>
                    <a:p>
                      <a:pPr marL="71755" marR="443865">
                        <a:lnSpc>
                          <a:spcPct val="115700"/>
                        </a:lnSpc>
                        <a:spcBef>
                          <a:spcPts val="170"/>
                        </a:spcBef>
                      </a:pPr>
                      <a:r>
                        <a:rPr dirty="0" sz="1800" spc="190">
                          <a:latin typeface="Microsoft Sans Serif"/>
                          <a:cs typeface="Microsoft Sans Serif"/>
                        </a:rPr>
                        <a:t>Ви </a:t>
                      </a:r>
                      <a:r>
                        <a:rPr dirty="0" sz="1800" spc="175">
                          <a:latin typeface="Microsoft Sans Serif"/>
                          <a:cs typeface="Microsoft Sans Serif"/>
                        </a:rPr>
                        <a:t>не </a:t>
                      </a:r>
                      <a:r>
                        <a:rPr dirty="0" sz="1800" spc="135">
                          <a:latin typeface="Microsoft Sans Serif"/>
                          <a:cs typeface="Microsoft Sans Serif"/>
                        </a:rPr>
                        <a:t>побачите </a:t>
                      </a:r>
                      <a:r>
                        <a:rPr dirty="0" sz="1800" spc="155">
                          <a:latin typeface="Microsoft Sans Serif"/>
                          <a:cs typeface="Microsoft Sans Serif"/>
                        </a:rPr>
                        <a:t>мене </a:t>
                      </a:r>
                      <a:r>
                        <a:rPr dirty="0" sz="1800" spc="65">
                          <a:latin typeface="Microsoft Sans Serif"/>
                          <a:cs typeface="Microsoft Sans Serif"/>
                        </a:rPr>
                        <a:t>за </a:t>
                      </a:r>
                      <a:r>
                        <a:rPr dirty="0" sz="1800" spc="7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50">
                          <a:latin typeface="Microsoft Sans Serif"/>
                          <a:cs typeface="Microsoft Sans Serif"/>
                        </a:rPr>
                        <a:t>переглядом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20">
                          <a:latin typeface="Microsoft Sans Serif"/>
                          <a:cs typeface="Microsoft Sans Serif"/>
                        </a:rPr>
                        <a:t>реаліті-шоу</a:t>
                      </a:r>
                      <a:r>
                        <a:rPr dirty="0" sz="1800" spc="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35">
                          <a:latin typeface="Microsoft Sans Serif"/>
                          <a:cs typeface="Microsoft Sans Serif"/>
                        </a:rPr>
                        <a:t>через</a:t>
                      </a:r>
                      <a:r>
                        <a:rPr dirty="0" sz="1800" spc="1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55">
                          <a:latin typeface="Microsoft Sans Serif"/>
                          <a:cs typeface="Microsoft Sans Serif"/>
                        </a:rPr>
                        <a:t>їхню </a:t>
                      </a:r>
                      <a:r>
                        <a:rPr dirty="0" sz="1800" spc="-459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14">
                          <a:latin typeface="Microsoft Sans Serif"/>
                          <a:cs typeface="Microsoft Sans Serif"/>
                        </a:rPr>
                        <a:t>стереотипність.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  <a:p>
                      <a:pPr marL="71755" marR="152400">
                        <a:lnSpc>
                          <a:spcPct val="115700"/>
                        </a:lnSpc>
                        <a:spcBef>
                          <a:spcPts val="284"/>
                        </a:spcBef>
                      </a:pPr>
                      <a:r>
                        <a:rPr dirty="0" sz="1800" spc="5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Чому? </a:t>
                      </a:r>
                      <a:r>
                        <a:rPr dirty="0" sz="1800" spc="4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Чудовий </a:t>
                      </a:r>
                      <a:r>
                        <a:rPr dirty="0" sz="1800" spc="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погляд </a:t>
                      </a:r>
                      <a:r>
                        <a:rPr dirty="0" sz="1800" spc="3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на </a:t>
                      </a:r>
                      <a:r>
                        <a:rPr dirty="0" sz="1800" spc="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питання, </a:t>
                      </a:r>
                      <a:r>
                        <a:rPr dirty="0" sz="1800" spc="2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але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4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що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5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з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1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того?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Подивіться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2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за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4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межами </a:t>
                      </a:r>
                      <a:r>
                        <a:rPr dirty="0" sz="1800" spc="-509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себе,</a:t>
                      </a:r>
                      <a:r>
                        <a:rPr dirty="0" sz="1800" spc="-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5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щоб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6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зробити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7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це</a:t>
                      </a:r>
                      <a:r>
                        <a:rPr dirty="0" sz="1800" spc="-35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40" b="1">
                          <a:solidFill>
                            <a:srgbClr val="F47E69"/>
                          </a:solidFill>
                          <a:latin typeface="Tahoma"/>
                          <a:cs typeface="Tahoma"/>
                        </a:rPr>
                        <a:t>дискусійним!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238125">
                        <a:lnSpc>
                          <a:spcPct val="115700"/>
                        </a:lnSpc>
                        <a:spcBef>
                          <a:spcPts val="170"/>
                        </a:spcBef>
                      </a:pPr>
                      <a:r>
                        <a:rPr dirty="0" sz="1800" spc="65">
                          <a:latin typeface="Microsoft Sans Serif"/>
                          <a:cs typeface="Microsoft Sans Serif"/>
                        </a:rPr>
                        <a:t>Глядачам </a:t>
                      </a:r>
                      <a:r>
                        <a:rPr dirty="0" sz="1800" spc="114">
                          <a:latin typeface="Microsoft Sans Serif"/>
                          <a:cs typeface="Microsoft Sans Serif"/>
                        </a:rPr>
                        <a:t>варто </a:t>
                      </a:r>
                      <a:r>
                        <a:rPr dirty="0" sz="1800" spc="155">
                          <a:latin typeface="Microsoft Sans Serif"/>
                          <a:cs typeface="Microsoft Sans Serif"/>
                        </a:rPr>
                        <a:t>уникати </a:t>
                      </a:r>
                      <a:r>
                        <a:rPr dirty="0" sz="1800" spc="100">
                          <a:latin typeface="Microsoft Sans Serif"/>
                          <a:cs typeface="Microsoft Sans Serif"/>
                        </a:rPr>
                        <a:t>реаліті-шоу, </a:t>
                      </a:r>
                      <a:r>
                        <a:rPr dirty="0" sz="1800" spc="-46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45">
                          <a:latin typeface="Microsoft Sans Serif"/>
                          <a:cs typeface="Microsoft Sans Serif"/>
                        </a:rPr>
                        <a:t>оскільки</a:t>
                      </a:r>
                      <a:r>
                        <a:rPr dirty="0" sz="180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90">
                          <a:latin typeface="Microsoft Sans Serif"/>
                          <a:cs typeface="Microsoft Sans Serif"/>
                        </a:rPr>
                        <a:t>вони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60">
                          <a:latin typeface="Microsoft Sans Serif"/>
                          <a:cs typeface="Microsoft Sans Serif"/>
                        </a:rPr>
                        <a:t>сприяють</a:t>
                      </a:r>
                      <a:r>
                        <a:rPr dirty="0" sz="1800" spc="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210">
                          <a:latin typeface="Microsoft Sans Serif"/>
                          <a:cs typeface="Microsoft Sans Serif"/>
                        </a:rPr>
                        <a:t>поширенню </a:t>
                      </a:r>
                      <a:r>
                        <a:rPr dirty="0" sz="1800" spc="-465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dirty="0" sz="1800" spc="114">
                          <a:latin typeface="Microsoft Sans Serif"/>
                          <a:cs typeface="Microsoft Sans Serif"/>
                        </a:rPr>
                        <a:t>стереотипів.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567D86"/>
                      </a:solidFill>
                      <a:prstDash val="solid"/>
                    </a:lnT>
                    <a:lnB w="12700">
                      <a:solidFill>
                        <a:srgbClr val="567D86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37858" y="6750562"/>
              <a:ext cx="665716" cy="31299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285"/>
              <a:t>14</a:t>
            </a:fld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14"/>
              <a:t>М</a:t>
            </a:r>
            <a:r>
              <a:rPr dirty="0" spc="75"/>
              <a:t>о</a:t>
            </a:r>
            <a:r>
              <a:rPr dirty="0" spc="30"/>
              <a:t>д</a:t>
            </a:r>
            <a:r>
              <a:rPr dirty="0" spc="-20"/>
              <a:t>у</a:t>
            </a:r>
            <a:r>
              <a:rPr dirty="0" spc="95"/>
              <a:t>ль</a:t>
            </a:r>
            <a:r>
              <a:rPr dirty="0" spc="-80"/>
              <a:t> </a:t>
            </a:r>
            <a:r>
              <a:rPr dirty="0" spc="55"/>
              <a:t>4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70"/>
              <a:t>Національний</a:t>
            </a:r>
            <a:r>
              <a:rPr dirty="0" spc="-110"/>
              <a:t> </a:t>
            </a:r>
            <a:r>
              <a:rPr dirty="0" spc="-55"/>
              <a:t>проє</a:t>
            </a:r>
            <a:r>
              <a:rPr dirty="0" spc="-70"/>
              <a:t>к</a:t>
            </a:r>
            <a:r>
              <a:rPr dirty="0" spc="-145"/>
              <a:t>т:</a:t>
            </a:r>
            <a:r>
              <a:rPr dirty="0" spc="-110"/>
              <a:t> </a:t>
            </a:r>
            <a:r>
              <a:rPr dirty="0" spc="-55"/>
              <a:t>пишемо</a:t>
            </a:r>
            <a:r>
              <a:rPr dirty="0" spc="-110"/>
              <a:t> </a:t>
            </a:r>
            <a:r>
              <a:rPr dirty="0" spc="-40"/>
              <a:t>е</a:t>
            </a:r>
            <a:r>
              <a:rPr dirty="0" spc="-50"/>
              <a:t>с</a:t>
            </a:r>
            <a:r>
              <a:rPr dirty="0" spc="-45"/>
              <a:t>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2024-05-17T11:06:41Z</dcterms:created>
  <dcterms:modified xsi:type="dcterms:W3CDTF">2024-05-17T11:06:41Z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2024-02-23T00:00:00Z</vt:filetime>
  </property>
  <property fmtid="{D5CDD505-2E9C-101B-9397-08002B2CF9AE}" pid="3" name="Creator">
    <vt:lpwstr>Adobe InDesign 18.5 (Windows)</vt:lpwstr>
  </property>
  <property fmtid="{D5CDD505-2E9C-101B-9397-08002B2CF9AE}" pid="4" name="LastSaved">
    <vt:filetime>2024-05-17T00:00:00Z</vt:filetime>
  </property>
</Properties>
</file>