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0693400" cy="7556500"/>
  <p:notesSz cx="6858000" cy="9144000"/>
  <p:embeddedFontLst>
    <p:embeddedFont>
      <p:font typeface="Montserrat Medium" charset="1" panose="00000600000000000000"/>
      <p:regular r:id="rId24"/>
    </p:embeddedFont>
    <p:embeddedFont>
      <p:font typeface="Montserrat Bold" charset="1" panose="00000800000000000000"/>
      <p:regular r:id="rId25"/>
    </p:embeddedFont>
    <p:embeddedFont>
      <p:font typeface="Montserrat Ultra-Bold" charset="1" panose="00000900000000000000"/>
      <p:regular r:id="rId26"/>
    </p:embeddedFont>
    <p:embeddedFont>
      <p:font typeface="Montserrat Semi-Bold" charset="1" panose="00000700000000000000"/>
      <p:regular r:id="rId27"/>
    </p:embeddedFont>
    <p:embeddedFont>
      <p:font typeface="Montserrat Medium Italics" charset="1" panose="00000600000000000000"/>
      <p:regular r:id="rId28"/>
    </p:embeddedFont>
    <p:embeddedFont>
      <p:font typeface="Montserrat Ultra-Bold Italics" charset="1" panose="00000900000000000000"/>
      <p:regular r:id="rId29"/>
    </p:embeddedFont>
    <p:embeddedFont>
      <p:font typeface="Montserrat" charset="1" panose="000005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6.jpe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2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6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2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6.jpeg" Type="http://schemas.openxmlformats.org/officeDocument/2006/relationships/image"/><Relationship Id="rId7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6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6.jpeg" Type="http://schemas.openxmlformats.org/officeDocument/2006/relationships/image"/><Relationship Id="rId7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19096" y="3499637"/>
            <a:ext cx="5865790" cy="252146"/>
            <a:chOff x="0" y="0"/>
            <a:chExt cx="5865787" cy="25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65749" cy="252095"/>
            </a:xfrm>
            <a:custGeom>
              <a:avLst/>
              <a:gdLst/>
              <a:ahLst/>
              <a:cxnLst/>
              <a:rect r="r" b="b" t="t" l="l"/>
              <a:pathLst>
                <a:path h="252095" w="5865749">
                  <a:moveTo>
                    <a:pt x="0" y="252095"/>
                  </a:moveTo>
                  <a:lnTo>
                    <a:pt x="5865749" y="252095"/>
                  </a:lnTo>
                  <a:lnTo>
                    <a:pt x="58657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882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5225996" y="10"/>
            <a:ext cx="5466007" cy="7559993"/>
          </a:xfrm>
          <a:custGeom>
            <a:avLst/>
            <a:gdLst/>
            <a:ahLst/>
            <a:cxnLst/>
            <a:rect r="r" b="b" t="t" l="l"/>
            <a:pathLst>
              <a:path h="7559993" w="5466007">
                <a:moveTo>
                  <a:pt x="5466007" y="0"/>
                </a:moveTo>
                <a:lnTo>
                  <a:pt x="0" y="0"/>
                </a:lnTo>
                <a:lnTo>
                  <a:pt x="0" y="7559992"/>
                </a:lnTo>
                <a:lnTo>
                  <a:pt x="5466007" y="7559992"/>
                </a:lnTo>
                <a:lnTo>
                  <a:pt x="5466007" y="0"/>
                </a:lnTo>
                <a:close/>
              </a:path>
            </a:pathLst>
          </a:custGeom>
          <a:blipFill>
            <a:blip r:embed="rId2"/>
            <a:stretch>
              <a:fillRect l="-266" t="-172" r="-243" b="-17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3503" y="-63503"/>
            <a:ext cx="10819000" cy="6770580"/>
          </a:xfrm>
          <a:custGeom>
            <a:avLst/>
            <a:gdLst/>
            <a:ahLst/>
            <a:cxnLst/>
            <a:rect r="r" b="b" t="t" l="l"/>
            <a:pathLst>
              <a:path h="6770580" w="10819000">
                <a:moveTo>
                  <a:pt x="0" y="0"/>
                </a:moveTo>
                <a:lnTo>
                  <a:pt x="10819000" y="0"/>
                </a:lnTo>
                <a:lnTo>
                  <a:pt x="10819000" y="6770579"/>
                </a:lnTo>
                <a:lnTo>
                  <a:pt x="0" y="6770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9105" y="2999603"/>
            <a:ext cx="1847240" cy="420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b="true" sz="2499">
                <a:solidFill>
                  <a:srgbClr val="6158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9105" y="4120848"/>
            <a:ext cx="4164397" cy="2200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2"/>
              </a:lnSpc>
            </a:pPr>
            <a:r>
              <a:rPr lang="en-US" b="true" sz="45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Поєднуємо докази й тезу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 таке теза?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460506" y="2133267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460506" y="5170780"/>
            <a:ext cx="381029" cy="381048"/>
            <a:chOff x="0" y="0"/>
            <a:chExt cx="381025" cy="3810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120501" y="3716512"/>
            <a:ext cx="2467108" cy="2442153"/>
          </a:xfrm>
          <a:custGeom>
            <a:avLst/>
            <a:gdLst/>
            <a:ahLst/>
            <a:cxnLst/>
            <a:rect r="r" b="b" t="t" l="l"/>
            <a:pathLst>
              <a:path h="2442153" w="2467108">
                <a:moveTo>
                  <a:pt x="0" y="0"/>
                </a:moveTo>
                <a:lnTo>
                  <a:pt x="2467108" y="0"/>
                </a:lnTo>
                <a:lnTo>
                  <a:pt x="2467108" y="2442153"/>
                </a:lnTo>
                <a:lnTo>
                  <a:pt x="0" y="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63" t="-3878" r="-1936" b="-37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85" t="-2740" r="-2393" b="-2676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0392" y="6722545"/>
            <a:ext cx="283178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78041" y="2002660"/>
            <a:ext cx="5729126" cy="54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може містити «загальний»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81200" y="2575065"/>
            <a:ext cx="6841226" cy="2259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(чи парасольковий) термін, який стосується основних моментів, які треба висловити, замість перерахування всіх доказів;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78041" y="4773454"/>
            <a:ext cx="5556580" cy="802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34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не містить слів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10307" y="5316379"/>
            <a:ext cx="3303622" cy="264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5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«я відчуваю».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29457" y="363169"/>
            <a:ext cx="8961701" cy="1313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b="true" sz="3500">
                <a:solidFill>
                  <a:srgbClr val="5858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Сильні тези: переконливі, дискусійні й обґрунтовані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65696" y="539506"/>
            <a:ext cx="9749800" cy="5922721"/>
            <a:chOff x="0" y="0"/>
            <a:chExt cx="9749803" cy="59227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9850" y="69850"/>
              <a:ext cx="9610090" cy="690372"/>
            </a:xfrm>
            <a:custGeom>
              <a:avLst/>
              <a:gdLst/>
              <a:ahLst/>
              <a:cxnLst/>
              <a:rect r="r" b="b" t="t" l="l"/>
              <a:pathLst>
                <a:path h="690372" w="9610090">
                  <a:moveTo>
                    <a:pt x="0" y="0"/>
                  </a:moveTo>
                  <a:lnTo>
                    <a:pt x="4000500" y="0"/>
                  </a:lnTo>
                  <a:lnTo>
                    <a:pt x="4000500" y="690372"/>
                  </a:lnTo>
                  <a:lnTo>
                    <a:pt x="0" y="690372"/>
                  </a:lnTo>
                  <a:close/>
                  <a:moveTo>
                    <a:pt x="4000500" y="0"/>
                  </a:moveTo>
                  <a:lnTo>
                    <a:pt x="7060438" y="0"/>
                  </a:lnTo>
                  <a:lnTo>
                    <a:pt x="7060438" y="690372"/>
                  </a:lnTo>
                  <a:lnTo>
                    <a:pt x="4000500" y="690372"/>
                  </a:lnTo>
                  <a:close/>
                  <a:moveTo>
                    <a:pt x="7060438" y="0"/>
                  </a:moveTo>
                  <a:lnTo>
                    <a:pt x="9610090" y="0"/>
                  </a:lnTo>
                  <a:lnTo>
                    <a:pt x="9610090" y="690372"/>
                  </a:lnTo>
                  <a:lnTo>
                    <a:pt x="7060438" y="690372"/>
                  </a:lnTo>
                  <a:close/>
                </a:path>
              </a:pathLst>
            </a:custGeom>
            <a:solidFill>
              <a:srgbClr val="3DBA8D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3500" y="63500"/>
              <a:ext cx="4006850" cy="12700"/>
            </a:xfrm>
            <a:custGeom>
              <a:avLst/>
              <a:gdLst/>
              <a:ahLst/>
              <a:cxnLst/>
              <a:rect r="r" b="b" t="t" l="l"/>
              <a:pathLst>
                <a:path h="12700" w="4006850">
                  <a:moveTo>
                    <a:pt x="0" y="0"/>
                  </a:moveTo>
                  <a:lnTo>
                    <a:pt x="4006850" y="0"/>
                  </a:lnTo>
                  <a:lnTo>
                    <a:pt x="400685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070350" y="63500"/>
              <a:ext cx="3059938" cy="12700"/>
            </a:xfrm>
            <a:custGeom>
              <a:avLst/>
              <a:gdLst/>
              <a:ahLst/>
              <a:cxnLst/>
              <a:rect r="r" b="b" t="t" l="l"/>
              <a:pathLst>
                <a:path h="12700" w="3059938">
                  <a:moveTo>
                    <a:pt x="0" y="0"/>
                  </a:moveTo>
                  <a:lnTo>
                    <a:pt x="3059938" y="0"/>
                  </a:lnTo>
                  <a:lnTo>
                    <a:pt x="305993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130288" y="63500"/>
              <a:ext cx="2556002" cy="12700"/>
            </a:xfrm>
            <a:custGeom>
              <a:avLst/>
              <a:gdLst/>
              <a:ahLst/>
              <a:cxnLst/>
              <a:rect r="r" b="b" t="t" l="l"/>
              <a:pathLst>
                <a:path h="12700" w="2556002">
                  <a:moveTo>
                    <a:pt x="0" y="0"/>
                  </a:moveTo>
                  <a:lnTo>
                    <a:pt x="2556002" y="0"/>
                  </a:lnTo>
                  <a:lnTo>
                    <a:pt x="255600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3500" y="76200"/>
              <a:ext cx="12700" cy="677672"/>
            </a:xfrm>
            <a:custGeom>
              <a:avLst/>
              <a:gdLst/>
              <a:ahLst/>
              <a:cxnLst/>
              <a:rect r="r" b="b" t="t" l="l"/>
              <a:pathLst>
                <a:path h="677672" w="12700">
                  <a:moveTo>
                    <a:pt x="0" y="67767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677672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4064000" y="76200"/>
              <a:ext cx="12700" cy="677672"/>
            </a:xfrm>
            <a:custGeom>
              <a:avLst/>
              <a:gdLst/>
              <a:ahLst/>
              <a:cxnLst/>
              <a:rect r="r" b="b" t="t" l="l"/>
              <a:pathLst>
                <a:path h="677672" w="12700">
                  <a:moveTo>
                    <a:pt x="0" y="67767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677672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123938" y="76200"/>
              <a:ext cx="12700" cy="677672"/>
            </a:xfrm>
            <a:custGeom>
              <a:avLst/>
              <a:gdLst/>
              <a:ahLst/>
              <a:cxnLst/>
              <a:rect r="r" b="b" t="t" l="l"/>
              <a:pathLst>
                <a:path h="677672" w="12700">
                  <a:moveTo>
                    <a:pt x="0" y="67767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677672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673590" y="76200"/>
              <a:ext cx="12700" cy="677672"/>
            </a:xfrm>
            <a:custGeom>
              <a:avLst/>
              <a:gdLst/>
              <a:ahLst/>
              <a:cxnLst/>
              <a:rect r="r" b="b" t="t" l="l"/>
              <a:pathLst>
                <a:path h="677672" w="12700">
                  <a:moveTo>
                    <a:pt x="0" y="67767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677672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753872"/>
              <a:ext cx="4006850" cy="12700"/>
            </a:xfrm>
            <a:custGeom>
              <a:avLst/>
              <a:gdLst/>
              <a:ahLst/>
              <a:cxnLst/>
              <a:rect r="r" b="b" t="t" l="l"/>
              <a:pathLst>
                <a:path h="12700" w="4006850">
                  <a:moveTo>
                    <a:pt x="0" y="0"/>
                  </a:moveTo>
                  <a:lnTo>
                    <a:pt x="4006850" y="0"/>
                  </a:lnTo>
                  <a:lnTo>
                    <a:pt x="400685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070350" y="753872"/>
              <a:ext cx="3059938" cy="12700"/>
            </a:xfrm>
            <a:custGeom>
              <a:avLst/>
              <a:gdLst/>
              <a:ahLst/>
              <a:cxnLst/>
              <a:rect r="r" b="b" t="t" l="l"/>
              <a:pathLst>
                <a:path h="12700" w="3059938">
                  <a:moveTo>
                    <a:pt x="0" y="0"/>
                  </a:moveTo>
                  <a:lnTo>
                    <a:pt x="3059938" y="0"/>
                  </a:lnTo>
                  <a:lnTo>
                    <a:pt x="305993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130288" y="753872"/>
              <a:ext cx="2556002" cy="12700"/>
            </a:xfrm>
            <a:custGeom>
              <a:avLst/>
              <a:gdLst/>
              <a:ahLst/>
              <a:cxnLst/>
              <a:rect r="r" b="b" t="t" l="l"/>
              <a:pathLst>
                <a:path h="12700" w="2556002">
                  <a:moveTo>
                    <a:pt x="0" y="0"/>
                  </a:moveTo>
                  <a:lnTo>
                    <a:pt x="2556002" y="0"/>
                  </a:lnTo>
                  <a:lnTo>
                    <a:pt x="255600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0" y="2215261"/>
              <a:ext cx="4006850" cy="12700"/>
            </a:xfrm>
            <a:custGeom>
              <a:avLst/>
              <a:gdLst/>
              <a:ahLst/>
              <a:cxnLst/>
              <a:rect r="r" b="b" t="t" l="l"/>
              <a:pathLst>
                <a:path h="12700" w="4006850">
                  <a:moveTo>
                    <a:pt x="0" y="0"/>
                  </a:moveTo>
                  <a:lnTo>
                    <a:pt x="4006850" y="0"/>
                  </a:lnTo>
                  <a:lnTo>
                    <a:pt x="400685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070350" y="2215261"/>
              <a:ext cx="3059938" cy="12700"/>
            </a:xfrm>
            <a:custGeom>
              <a:avLst/>
              <a:gdLst/>
              <a:ahLst/>
              <a:cxnLst/>
              <a:rect r="r" b="b" t="t" l="l"/>
              <a:pathLst>
                <a:path h="12700" w="3059938">
                  <a:moveTo>
                    <a:pt x="0" y="0"/>
                  </a:moveTo>
                  <a:lnTo>
                    <a:pt x="3059938" y="0"/>
                  </a:lnTo>
                  <a:lnTo>
                    <a:pt x="305993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130288" y="2215261"/>
              <a:ext cx="2556002" cy="12700"/>
            </a:xfrm>
            <a:custGeom>
              <a:avLst/>
              <a:gdLst/>
              <a:ahLst/>
              <a:cxnLst/>
              <a:rect r="r" b="b" t="t" l="l"/>
              <a:pathLst>
                <a:path h="12700" w="2556002">
                  <a:moveTo>
                    <a:pt x="0" y="0"/>
                  </a:moveTo>
                  <a:lnTo>
                    <a:pt x="2556002" y="0"/>
                  </a:lnTo>
                  <a:lnTo>
                    <a:pt x="255600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76200" y="4385183"/>
              <a:ext cx="3994150" cy="12700"/>
            </a:xfrm>
            <a:custGeom>
              <a:avLst/>
              <a:gdLst/>
              <a:ahLst/>
              <a:cxnLst/>
              <a:rect r="r" b="b" t="t" l="l"/>
              <a:pathLst>
                <a:path h="12700" w="3994150">
                  <a:moveTo>
                    <a:pt x="0" y="0"/>
                  </a:moveTo>
                  <a:lnTo>
                    <a:pt x="3994150" y="0"/>
                  </a:lnTo>
                  <a:lnTo>
                    <a:pt x="399415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070350" y="4385183"/>
              <a:ext cx="3059938" cy="12700"/>
            </a:xfrm>
            <a:custGeom>
              <a:avLst/>
              <a:gdLst/>
              <a:ahLst/>
              <a:cxnLst/>
              <a:rect r="r" b="b" t="t" l="l"/>
              <a:pathLst>
                <a:path h="12700" w="3059938">
                  <a:moveTo>
                    <a:pt x="0" y="0"/>
                  </a:moveTo>
                  <a:lnTo>
                    <a:pt x="3059938" y="0"/>
                  </a:lnTo>
                  <a:lnTo>
                    <a:pt x="305993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130288" y="4385183"/>
              <a:ext cx="2543302" cy="12700"/>
            </a:xfrm>
            <a:custGeom>
              <a:avLst/>
              <a:gdLst/>
              <a:ahLst/>
              <a:cxnLst/>
              <a:rect r="r" b="b" t="t" l="l"/>
              <a:pathLst>
                <a:path h="12700" w="2543302">
                  <a:moveTo>
                    <a:pt x="0" y="0"/>
                  </a:moveTo>
                  <a:lnTo>
                    <a:pt x="2543302" y="0"/>
                  </a:lnTo>
                  <a:lnTo>
                    <a:pt x="254330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3500" y="5846572"/>
              <a:ext cx="4006850" cy="12700"/>
            </a:xfrm>
            <a:custGeom>
              <a:avLst/>
              <a:gdLst/>
              <a:ahLst/>
              <a:cxnLst/>
              <a:rect r="r" b="b" t="t" l="l"/>
              <a:pathLst>
                <a:path h="12700" w="4006850">
                  <a:moveTo>
                    <a:pt x="0" y="0"/>
                  </a:moveTo>
                  <a:lnTo>
                    <a:pt x="4006850" y="0"/>
                  </a:lnTo>
                  <a:lnTo>
                    <a:pt x="400685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4070350" y="5846572"/>
              <a:ext cx="3059938" cy="12700"/>
            </a:xfrm>
            <a:custGeom>
              <a:avLst/>
              <a:gdLst/>
              <a:ahLst/>
              <a:cxnLst/>
              <a:rect r="r" b="b" t="t" l="l"/>
              <a:pathLst>
                <a:path h="12700" w="3059938">
                  <a:moveTo>
                    <a:pt x="0" y="0"/>
                  </a:moveTo>
                  <a:lnTo>
                    <a:pt x="3059938" y="0"/>
                  </a:lnTo>
                  <a:lnTo>
                    <a:pt x="305993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130288" y="5846572"/>
              <a:ext cx="2556002" cy="12700"/>
            </a:xfrm>
            <a:custGeom>
              <a:avLst/>
              <a:gdLst/>
              <a:ahLst/>
              <a:cxnLst/>
              <a:rect r="r" b="b" t="t" l="l"/>
              <a:pathLst>
                <a:path h="12700" w="2556002">
                  <a:moveTo>
                    <a:pt x="0" y="0"/>
                  </a:moveTo>
                  <a:lnTo>
                    <a:pt x="2556002" y="0"/>
                  </a:lnTo>
                  <a:lnTo>
                    <a:pt x="255600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500" y="766572"/>
              <a:ext cx="12700" cy="1448689"/>
            </a:xfrm>
            <a:custGeom>
              <a:avLst/>
              <a:gdLst/>
              <a:ahLst/>
              <a:cxnLst/>
              <a:rect r="r" b="b" t="t" l="l"/>
              <a:pathLst>
                <a:path h="1448689" w="12700">
                  <a:moveTo>
                    <a:pt x="0" y="144868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448689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064000" y="766572"/>
              <a:ext cx="12700" cy="1448689"/>
            </a:xfrm>
            <a:custGeom>
              <a:avLst/>
              <a:gdLst/>
              <a:ahLst/>
              <a:cxnLst/>
              <a:rect r="r" b="b" t="t" l="l"/>
              <a:pathLst>
                <a:path h="1448689" w="12700">
                  <a:moveTo>
                    <a:pt x="0" y="144868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448689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7123938" y="766572"/>
              <a:ext cx="12700" cy="1448689"/>
            </a:xfrm>
            <a:custGeom>
              <a:avLst/>
              <a:gdLst/>
              <a:ahLst/>
              <a:cxnLst/>
              <a:rect r="r" b="b" t="t" l="l"/>
              <a:pathLst>
                <a:path h="1448689" w="12700">
                  <a:moveTo>
                    <a:pt x="0" y="144868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448689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9673590" y="766572"/>
              <a:ext cx="12700" cy="1448689"/>
            </a:xfrm>
            <a:custGeom>
              <a:avLst/>
              <a:gdLst/>
              <a:ahLst/>
              <a:cxnLst/>
              <a:rect r="r" b="b" t="t" l="l"/>
              <a:pathLst>
                <a:path h="1448689" w="12700">
                  <a:moveTo>
                    <a:pt x="0" y="144868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448689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63500" y="2227961"/>
              <a:ext cx="12700" cy="2163572"/>
            </a:xfrm>
            <a:custGeom>
              <a:avLst/>
              <a:gdLst/>
              <a:ahLst/>
              <a:cxnLst/>
              <a:rect r="r" b="b" t="t" l="l"/>
              <a:pathLst>
                <a:path h="2163572" w="12700">
                  <a:moveTo>
                    <a:pt x="0" y="216357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2163572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63500" y="4391533"/>
              <a:ext cx="12700" cy="1455039"/>
            </a:xfrm>
            <a:custGeom>
              <a:avLst/>
              <a:gdLst/>
              <a:ahLst/>
              <a:cxnLst/>
              <a:rect r="r" b="b" t="t" l="l"/>
              <a:pathLst>
                <a:path h="1455039" w="12700">
                  <a:moveTo>
                    <a:pt x="0" y="145503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455039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4064000" y="2227961"/>
              <a:ext cx="12700" cy="2157222"/>
            </a:xfrm>
            <a:custGeom>
              <a:avLst/>
              <a:gdLst/>
              <a:ahLst/>
              <a:cxnLst/>
              <a:rect r="r" b="b" t="t" l="l"/>
              <a:pathLst>
                <a:path h="2157222" w="12700">
                  <a:moveTo>
                    <a:pt x="0" y="215722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2157222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7123938" y="2227961"/>
              <a:ext cx="12700" cy="2157222"/>
            </a:xfrm>
            <a:custGeom>
              <a:avLst/>
              <a:gdLst/>
              <a:ahLst/>
              <a:cxnLst/>
              <a:rect r="r" b="b" t="t" l="l"/>
              <a:pathLst>
                <a:path h="2157222" w="12700">
                  <a:moveTo>
                    <a:pt x="0" y="215722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2157222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9673590" y="2227961"/>
              <a:ext cx="12700" cy="2163572"/>
            </a:xfrm>
            <a:custGeom>
              <a:avLst/>
              <a:gdLst/>
              <a:ahLst/>
              <a:cxnLst/>
              <a:rect r="r" b="b" t="t" l="l"/>
              <a:pathLst>
                <a:path h="2163572" w="12700">
                  <a:moveTo>
                    <a:pt x="0" y="216357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2163572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4064000" y="4397883"/>
              <a:ext cx="12700" cy="1448689"/>
            </a:xfrm>
            <a:custGeom>
              <a:avLst/>
              <a:gdLst/>
              <a:ahLst/>
              <a:cxnLst/>
              <a:rect r="r" b="b" t="t" l="l"/>
              <a:pathLst>
                <a:path h="1448689" w="12700">
                  <a:moveTo>
                    <a:pt x="0" y="144868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448689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7123938" y="4397883"/>
              <a:ext cx="12700" cy="1448689"/>
            </a:xfrm>
            <a:custGeom>
              <a:avLst/>
              <a:gdLst/>
              <a:ahLst/>
              <a:cxnLst/>
              <a:rect r="r" b="b" t="t" l="l"/>
              <a:pathLst>
                <a:path h="1448689" w="12700">
                  <a:moveTo>
                    <a:pt x="0" y="144868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448689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9673590" y="4391533"/>
              <a:ext cx="12700" cy="1455039"/>
            </a:xfrm>
            <a:custGeom>
              <a:avLst/>
              <a:gdLst/>
              <a:ahLst/>
              <a:cxnLst/>
              <a:rect r="r" b="b" t="t" l="l"/>
              <a:pathLst>
                <a:path h="1455039" w="12700">
                  <a:moveTo>
                    <a:pt x="0" y="145503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455039"/>
                  </a:lnTo>
                  <a:close/>
                </a:path>
              </a:pathLst>
            </a:custGeom>
            <a:solidFill>
              <a:srgbClr val="000407"/>
            </a:solidFill>
          </p:spPr>
        </p:sp>
      </p:grpSp>
      <p:sp>
        <p:nvSpPr>
          <p:cNvPr name="Freeform 36" id="36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426834" y="6722545"/>
            <a:ext cx="208817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00584" y="648707"/>
            <a:ext cx="2611436" cy="117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Різновиди тез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40BC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Факти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13060" y="1754876"/>
            <a:ext cx="3176035" cy="6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(автор/-ка намагається довести, що щось є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853784" y="2440676"/>
            <a:ext cx="1391260" cy="92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правдою)</a:t>
            </a:r>
          </a:p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40BC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Цінність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13060" y="5386187"/>
            <a:ext cx="3176035" cy="6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(автор/-ка намагається змінити те, як усе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677391" y="6071987"/>
            <a:ext cx="1751124" cy="334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влаштовано)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51446" y="3399082"/>
            <a:ext cx="3709711" cy="1363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(потребує, щоб автор/-ка поділив(-ла)ся якимось критерієм або створив/-ла його)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662916" y="635422"/>
            <a:ext cx="2933824" cy="334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0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Приклади ключових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794981" y="978322"/>
            <a:ext cx="552879" cy="334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0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слів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266433" y="587797"/>
            <a:ext cx="1232964" cy="55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b="true" sz="20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Приклад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799375" y="1493152"/>
            <a:ext cx="2143754" cy="838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4"/>
              </a:lnSpc>
            </a:pPr>
            <a:r>
              <a:rPr lang="en-US" sz="1900" b="true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Фаст-фуд не</a:t>
            </a:r>
          </a:p>
          <a:p>
            <a:pPr algn="ctr">
              <a:lnSpc>
                <a:spcPts val="2204"/>
              </a:lnSpc>
            </a:pPr>
            <a:r>
              <a:rPr lang="en-US" sz="1900" b="true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є здоровим</a:t>
            </a:r>
          </a:p>
          <a:p>
            <a:pPr algn="ctr">
              <a:lnSpc>
                <a:spcPts val="2203"/>
              </a:lnSpc>
            </a:pPr>
            <a:r>
              <a:rPr lang="en-US" b="true" sz="1899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харчуванням.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354803" y="2045665"/>
            <a:ext cx="1450848" cy="17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Є або НЕ Є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654420" y="2835388"/>
            <a:ext cx="2873435" cy="1440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1899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КРАЩЕ / НАЙКРАЩЕ</a:t>
            </a:r>
          </a:p>
          <a:p>
            <a:pPr algn="ctr">
              <a:lnSpc>
                <a:spcPts val="1426"/>
              </a:lnSpc>
            </a:pPr>
            <a:r>
              <a:rPr lang="en-US" b="true" sz="1899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БІЛЬШЕ / МЕНШЕ </a:t>
            </a:r>
          </a:p>
          <a:p>
            <a:pPr algn="ctr">
              <a:lnSpc>
                <a:spcPts val="1426"/>
              </a:lnSpc>
            </a:pPr>
          </a:p>
          <a:p>
            <a:pPr algn="ctr">
              <a:lnSpc>
                <a:spcPts val="1426"/>
              </a:lnSpc>
            </a:pPr>
            <a:r>
              <a:rPr lang="en-US" b="true" sz="1899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ГІРШЕ / НАЙГІРШЕ</a:t>
            </a:r>
          </a:p>
          <a:p>
            <a:pPr algn="ctr">
              <a:lnSpc>
                <a:spcPts val="2422"/>
              </a:lnSpc>
            </a:pPr>
            <a:r>
              <a:rPr lang="en-US" b="true" sz="1899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й інші вищі ступені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660777" y="3470796"/>
            <a:ext cx="2538212" cy="22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2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Тако — здоровіша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8375990" y="3861321"/>
            <a:ext cx="1262758" cy="17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їжа, аніж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8137493" y="4204221"/>
            <a:ext cx="1679591" cy="17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гамбургери.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72414" y="4267743"/>
            <a:ext cx="1668218" cy="334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порівняння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213166" y="4610643"/>
            <a:ext cx="1923383" cy="334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прикметників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906779" y="5019751"/>
            <a:ext cx="2036350" cy="128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0"/>
              </a:lnSpc>
            </a:pPr>
            <a:r>
              <a:rPr lang="en-US" sz="2000" b="true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Школам варто</a:t>
            </a:r>
          </a:p>
          <a:p>
            <a:pPr algn="l">
              <a:lnSpc>
                <a:spcPts val="2580"/>
              </a:lnSpc>
            </a:pPr>
            <a:r>
              <a:rPr lang="en-US" sz="2000" b="true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годувати дітей</a:t>
            </a:r>
          </a:p>
          <a:p>
            <a:pPr algn="l">
              <a:lnSpc>
                <a:spcPts val="2580"/>
              </a:lnSpc>
            </a:pPr>
            <a:r>
              <a:rPr lang="en-US" sz="2000" b="true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здоровішою</a:t>
            </a:r>
          </a:p>
          <a:p>
            <a:pPr algn="l">
              <a:lnSpc>
                <a:spcPts val="2580"/>
              </a:lnSpc>
            </a:pPr>
            <a:r>
              <a:rPr lang="en-US" b="true" sz="20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їжею.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4808706" y="5667451"/>
            <a:ext cx="2564863" cy="159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9"/>
              </a:lnSpc>
            </a:pPr>
            <a:r>
              <a:rPr lang="en-US" b="true" sz="1899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ВАРТО / НЕ ВАРТО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783080" y="4948342"/>
            <a:ext cx="1535516" cy="405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400">
                <a:solidFill>
                  <a:srgbClr val="40BC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Політики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876100" y="4306291"/>
            <a:ext cx="3518192" cy="1961817"/>
            <a:chOff x="0" y="0"/>
            <a:chExt cx="3518192" cy="19618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0" y="240792"/>
              <a:ext cx="3391154" cy="1657477"/>
            </a:xfrm>
            <a:custGeom>
              <a:avLst/>
              <a:gdLst/>
              <a:ahLst/>
              <a:cxnLst/>
              <a:rect r="r" b="b" t="t" l="l"/>
              <a:pathLst>
                <a:path h="1657477" w="3391154">
                  <a:moveTo>
                    <a:pt x="72009" y="0"/>
                  </a:moveTo>
                  <a:cubicBezTo>
                    <a:pt x="32258" y="0"/>
                    <a:pt x="0" y="32258"/>
                    <a:pt x="0" y="72009"/>
                  </a:cubicBezTo>
                  <a:lnTo>
                    <a:pt x="0" y="1585468"/>
                  </a:lnTo>
                  <a:cubicBezTo>
                    <a:pt x="0" y="1625219"/>
                    <a:pt x="32258" y="1657477"/>
                    <a:pt x="72009" y="1657477"/>
                  </a:cubicBezTo>
                  <a:lnTo>
                    <a:pt x="3319145" y="1657477"/>
                  </a:lnTo>
                  <a:cubicBezTo>
                    <a:pt x="3358896" y="1657477"/>
                    <a:pt x="3391154" y="1625219"/>
                    <a:pt x="3391154" y="1585468"/>
                  </a:cubicBezTo>
                  <a:lnTo>
                    <a:pt x="3391154" y="72009"/>
                  </a:lnTo>
                  <a:cubicBezTo>
                    <a:pt x="3391154" y="32258"/>
                    <a:pt x="3358896" y="0"/>
                    <a:pt x="3319145" y="0"/>
                  </a:cubicBezTo>
                  <a:close/>
                </a:path>
              </a:pathLst>
            </a:custGeom>
            <a:solidFill>
              <a:srgbClr val="EDEDEE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580769" y="63500"/>
              <a:ext cx="354584" cy="354711"/>
            </a:xfrm>
            <a:custGeom>
              <a:avLst/>
              <a:gdLst/>
              <a:ahLst/>
              <a:cxnLst/>
              <a:rect r="r" b="b" t="t" l="l"/>
              <a:pathLst>
                <a:path h="354711" w="354584">
                  <a:moveTo>
                    <a:pt x="177292" y="354711"/>
                  </a:moveTo>
                  <a:cubicBezTo>
                    <a:pt x="275209" y="354711"/>
                    <a:pt x="354584" y="275336"/>
                    <a:pt x="354584" y="177419"/>
                  </a:cubicBezTo>
                  <a:cubicBezTo>
                    <a:pt x="354584" y="79502"/>
                    <a:pt x="275209" y="0"/>
                    <a:pt x="177292" y="0"/>
                  </a:cubicBezTo>
                  <a:cubicBezTo>
                    <a:pt x="79375" y="0"/>
                    <a:pt x="0" y="79375"/>
                    <a:pt x="0" y="177292"/>
                  </a:cubicBezTo>
                  <a:cubicBezTo>
                    <a:pt x="0" y="275209"/>
                    <a:pt x="79375" y="354584"/>
                    <a:pt x="177292" y="354584"/>
                  </a:cubicBezTo>
                </a:path>
              </a:pathLst>
            </a:custGeom>
            <a:solidFill>
              <a:srgbClr val="F47F6A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346002" y="1575702"/>
            <a:ext cx="25403" cy="4622302"/>
            <a:chOff x="0" y="0"/>
            <a:chExt cx="25400" cy="46223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0" cy="4622292"/>
            </a:xfrm>
            <a:custGeom>
              <a:avLst/>
              <a:gdLst/>
              <a:ahLst/>
              <a:cxnLst/>
              <a:rect r="r" b="b" t="t" l="l"/>
              <a:pathLst>
                <a:path h="4622292" w="25400">
                  <a:moveTo>
                    <a:pt x="25400" y="0"/>
                  </a:moveTo>
                  <a:lnTo>
                    <a:pt x="25400" y="4622292"/>
                  </a:lnTo>
                  <a:lnTo>
                    <a:pt x="0" y="4622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4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6125499" y="4306291"/>
            <a:ext cx="3916594" cy="1961817"/>
            <a:chOff x="0" y="0"/>
            <a:chExt cx="3916591" cy="19618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240792"/>
              <a:ext cx="3789553" cy="1657477"/>
            </a:xfrm>
            <a:custGeom>
              <a:avLst/>
              <a:gdLst/>
              <a:ahLst/>
              <a:cxnLst/>
              <a:rect r="r" b="b" t="t" l="l"/>
              <a:pathLst>
                <a:path h="1657477" w="3789553">
                  <a:moveTo>
                    <a:pt x="72009" y="0"/>
                  </a:moveTo>
                  <a:cubicBezTo>
                    <a:pt x="32258" y="0"/>
                    <a:pt x="0" y="32258"/>
                    <a:pt x="0" y="72009"/>
                  </a:cubicBezTo>
                  <a:lnTo>
                    <a:pt x="0" y="1585468"/>
                  </a:lnTo>
                  <a:cubicBezTo>
                    <a:pt x="0" y="1625219"/>
                    <a:pt x="32258" y="1657477"/>
                    <a:pt x="72009" y="1657477"/>
                  </a:cubicBezTo>
                  <a:lnTo>
                    <a:pt x="3717544" y="1657477"/>
                  </a:lnTo>
                  <a:cubicBezTo>
                    <a:pt x="3757295" y="1657477"/>
                    <a:pt x="3789553" y="1625219"/>
                    <a:pt x="3789553" y="1585468"/>
                  </a:cubicBezTo>
                  <a:lnTo>
                    <a:pt x="3789553" y="72009"/>
                  </a:lnTo>
                  <a:cubicBezTo>
                    <a:pt x="3789553" y="32258"/>
                    <a:pt x="3757295" y="0"/>
                    <a:pt x="3717544" y="0"/>
                  </a:cubicBezTo>
                  <a:close/>
                </a:path>
              </a:pathLst>
            </a:custGeom>
            <a:solidFill>
              <a:srgbClr val="EDEDEE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790065" y="63500"/>
              <a:ext cx="354838" cy="354711"/>
            </a:xfrm>
            <a:custGeom>
              <a:avLst/>
              <a:gdLst/>
              <a:ahLst/>
              <a:cxnLst/>
              <a:rect r="r" b="b" t="t" l="l"/>
              <a:pathLst>
                <a:path h="354711" w="354838">
                  <a:moveTo>
                    <a:pt x="177419" y="354711"/>
                  </a:moveTo>
                  <a:cubicBezTo>
                    <a:pt x="275336" y="354711"/>
                    <a:pt x="354838" y="275336"/>
                    <a:pt x="354838" y="177419"/>
                  </a:cubicBezTo>
                  <a:cubicBezTo>
                    <a:pt x="354838" y="79502"/>
                    <a:pt x="275336" y="0"/>
                    <a:pt x="177419" y="0"/>
                  </a:cubicBezTo>
                  <a:cubicBezTo>
                    <a:pt x="79502" y="0"/>
                    <a:pt x="0" y="79375"/>
                    <a:pt x="0" y="177292"/>
                  </a:cubicBezTo>
                  <a:cubicBezTo>
                    <a:pt x="0" y="275209"/>
                    <a:pt x="79375" y="354584"/>
                    <a:pt x="177419" y="354584"/>
                  </a:cubicBezTo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02965" y="6722545"/>
            <a:ext cx="25752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24383" y="4912549"/>
            <a:ext cx="3022806" cy="789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true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Ні! Тому що це</a:t>
            </a:r>
          </a:p>
          <a:p>
            <a:pPr algn="ctr">
              <a:lnSpc>
                <a:spcPts val="3219"/>
              </a:lnSpc>
            </a:pPr>
            <a:r>
              <a:rPr lang="en-US" b="true" sz="2299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констатація факту.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29333" y="337452"/>
            <a:ext cx="9626164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b="true" sz="45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 ЦЕ ЕФЕКВТИВНІ ТЕЗИ?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71120" y="4888020"/>
            <a:ext cx="3561588" cy="1057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true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Так! Це переконлива</a:t>
            </a:r>
          </a:p>
          <a:p>
            <a:pPr algn="ctr">
              <a:lnSpc>
                <a:spcPts val="2800"/>
              </a:lnSpc>
            </a:pPr>
            <a:r>
              <a:rPr lang="en-US" sz="2400" b="true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дискусійна теза, яку</a:t>
            </a:r>
          </a:p>
          <a:p>
            <a:pPr algn="ctr">
              <a:lnSpc>
                <a:spcPts val="2800"/>
              </a:lnSpc>
            </a:pPr>
            <a:r>
              <a:rPr lang="en-US" b="true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можна обґрунтувати.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10057" y="1613640"/>
            <a:ext cx="4196667" cy="1925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1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 більшості американських штатів підлітки можуть водити авто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27318" y="3544033"/>
            <a:ext cx="2016938" cy="47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1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16 років.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403810" y="1613640"/>
            <a:ext cx="3515849" cy="1925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1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Пенсильванії варто збільшити вік отримання водійських прав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50545" y="3544033"/>
            <a:ext cx="2295963" cy="47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1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 18 років.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71097" y="1270311"/>
            <a:ext cx="9787709" cy="5189915"/>
            <a:chOff x="0" y="0"/>
            <a:chExt cx="9787712" cy="51899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9850" y="69850"/>
              <a:ext cx="9648063" cy="389890"/>
            </a:xfrm>
            <a:custGeom>
              <a:avLst/>
              <a:gdLst/>
              <a:ahLst/>
              <a:cxnLst/>
              <a:rect r="r" b="b" t="t" l="l"/>
              <a:pathLst>
                <a:path h="389890" w="9648063">
                  <a:moveTo>
                    <a:pt x="0" y="0"/>
                  </a:moveTo>
                  <a:lnTo>
                    <a:pt x="4823968" y="0"/>
                  </a:lnTo>
                  <a:lnTo>
                    <a:pt x="4823968" y="389890"/>
                  </a:lnTo>
                  <a:lnTo>
                    <a:pt x="0" y="389890"/>
                  </a:lnTo>
                  <a:close/>
                  <a:moveTo>
                    <a:pt x="4823968" y="0"/>
                  </a:moveTo>
                  <a:lnTo>
                    <a:pt x="9648063" y="0"/>
                  </a:lnTo>
                  <a:lnTo>
                    <a:pt x="9648063" y="389890"/>
                  </a:lnTo>
                  <a:lnTo>
                    <a:pt x="4823968" y="389890"/>
                  </a:lnTo>
                  <a:close/>
                </a:path>
              </a:pathLst>
            </a:custGeom>
            <a:solidFill>
              <a:srgbClr val="3DBA8D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3500" y="63500"/>
              <a:ext cx="4830318" cy="12700"/>
            </a:xfrm>
            <a:custGeom>
              <a:avLst/>
              <a:gdLst/>
              <a:ahLst/>
              <a:cxnLst/>
              <a:rect r="r" b="b" t="t" l="l"/>
              <a:pathLst>
                <a:path h="12700" w="4830318">
                  <a:moveTo>
                    <a:pt x="0" y="0"/>
                  </a:moveTo>
                  <a:lnTo>
                    <a:pt x="4830318" y="0"/>
                  </a:lnTo>
                  <a:lnTo>
                    <a:pt x="48303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893818" y="63500"/>
              <a:ext cx="4830445" cy="12700"/>
            </a:xfrm>
            <a:custGeom>
              <a:avLst/>
              <a:gdLst/>
              <a:ahLst/>
              <a:cxnLst/>
              <a:rect r="r" b="b" t="t" l="l"/>
              <a:pathLst>
                <a:path h="12700" w="4830445">
                  <a:moveTo>
                    <a:pt x="0" y="0"/>
                  </a:moveTo>
                  <a:lnTo>
                    <a:pt x="4830445" y="0"/>
                  </a:lnTo>
                  <a:lnTo>
                    <a:pt x="483044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0" y="76200"/>
              <a:ext cx="12700" cy="377190"/>
            </a:xfrm>
            <a:custGeom>
              <a:avLst/>
              <a:gdLst/>
              <a:ahLst/>
              <a:cxnLst/>
              <a:rect r="r" b="b" t="t" l="l"/>
              <a:pathLst>
                <a:path h="377190" w="12700">
                  <a:moveTo>
                    <a:pt x="0" y="37719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377190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887468" y="76200"/>
              <a:ext cx="12700" cy="377190"/>
            </a:xfrm>
            <a:custGeom>
              <a:avLst/>
              <a:gdLst/>
              <a:ahLst/>
              <a:cxnLst/>
              <a:rect r="r" b="b" t="t" l="l"/>
              <a:pathLst>
                <a:path h="377190" w="12700">
                  <a:moveTo>
                    <a:pt x="0" y="37719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377190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711436" y="76200"/>
              <a:ext cx="12700" cy="377190"/>
            </a:xfrm>
            <a:custGeom>
              <a:avLst/>
              <a:gdLst/>
              <a:ahLst/>
              <a:cxnLst/>
              <a:rect r="r" b="b" t="t" l="l"/>
              <a:pathLst>
                <a:path h="377190" w="12700">
                  <a:moveTo>
                    <a:pt x="0" y="37719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377190"/>
                  </a:lnTo>
                  <a:close/>
                </a:path>
              </a:pathLst>
            </a:custGeom>
            <a:solidFill>
              <a:srgbClr val="0A1D3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3500" y="453390"/>
              <a:ext cx="4830318" cy="12700"/>
            </a:xfrm>
            <a:custGeom>
              <a:avLst/>
              <a:gdLst/>
              <a:ahLst/>
              <a:cxnLst/>
              <a:rect r="r" b="b" t="t" l="l"/>
              <a:pathLst>
                <a:path h="12700" w="4830318">
                  <a:moveTo>
                    <a:pt x="0" y="0"/>
                  </a:moveTo>
                  <a:lnTo>
                    <a:pt x="4830318" y="0"/>
                  </a:lnTo>
                  <a:lnTo>
                    <a:pt x="48303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893818" y="453390"/>
              <a:ext cx="4830445" cy="12700"/>
            </a:xfrm>
            <a:custGeom>
              <a:avLst/>
              <a:gdLst/>
              <a:ahLst/>
              <a:cxnLst/>
              <a:rect r="r" b="b" t="t" l="l"/>
              <a:pathLst>
                <a:path h="12700" w="4830445">
                  <a:moveTo>
                    <a:pt x="0" y="0"/>
                  </a:moveTo>
                  <a:lnTo>
                    <a:pt x="4830445" y="0"/>
                  </a:lnTo>
                  <a:lnTo>
                    <a:pt x="483044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1807210"/>
              <a:ext cx="4830318" cy="12700"/>
            </a:xfrm>
            <a:custGeom>
              <a:avLst/>
              <a:gdLst/>
              <a:ahLst/>
              <a:cxnLst/>
              <a:rect r="r" b="b" t="t" l="l"/>
              <a:pathLst>
                <a:path h="12700" w="4830318">
                  <a:moveTo>
                    <a:pt x="0" y="0"/>
                  </a:moveTo>
                  <a:lnTo>
                    <a:pt x="4830318" y="0"/>
                  </a:lnTo>
                  <a:lnTo>
                    <a:pt x="48303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893818" y="1807210"/>
              <a:ext cx="4830445" cy="12700"/>
            </a:xfrm>
            <a:custGeom>
              <a:avLst/>
              <a:gdLst/>
              <a:ahLst/>
              <a:cxnLst/>
              <a:rect r="r" b="b" t="t" l="l"/>
              <a:pathLst>
                <a:path h="12700" w="4830445">
                  <a:moveTo>
                    <a:pt x="0" y="0"/>
                  </a:moveTo>
                  <a:lnTo>
                    <a:pt x="4830445" y="0"/>
                  </a:lnTo>
                  <a:lnTo>
                    <a:pt x="483044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6200" y="3124962"/>
              <a:ext cx="4817618" cy="12700"/>
            </a:xfrm>
            <a:custGeom>
              <a:avLst/>
              <a:gdLst/>
              <a:ahLst/>
              <a:cxnLst/>
              <a:rect r="r" b="b" t="t" l="l"/>
              <a:pathLst>
                <a:path h="12700" w="4817618">
                  <a:moveTo>
                    <a:pt x="0" y="0"/>
                  </a:moveTo>
                  <a:lnTo>
                    <a:pt x="4817618" y="0"/>
                  </a:lnTo>
                  <a:lnTo>
                    <a:pt x="48176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4893818" y="3124962"/>
              <a:ext cx="4817745" cy="12700"/>
            </a:xfrm>
            <a:custGeom>
              <a:avLst/>
              <a:gdLst/>
              <a:ahLst/>
              <a:cxnLst/>
              <a:rect r="r" b="b" t="t" l="l"/>
              <a:pathLst>
                <a:path h="12700" w="4817745">
                  <a:moveTo>
                    <a:pt x="0" y="0"/>
                  </a:moveTo>
                  <a:lnTo>
                    <a:pt x="4817745" y="0"/>
                  </a:lnTo>
                  <a:lnTo>
                    <a:pt x="481774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3500" y="5113655"/>
              <a:ext cx="4830318" cy="12700"/>
            </a:xfrm>
            <a:custGeom>
              <a:avLst/>
              <a:gdLst/>
              <a:ahLst/>
              <a:cxnLst/>
              <a:rect r="r" b="b" t="t" l="l"/>
              <a:pathLst>
                <a:path h="12700" w="4830318">
                  <a:moveTo>
                    <a:pt x="0" y="0"/>
                  </a:moveTo>
                  <a:lnTo>
                    <a:pt x="4830318" y="0"/>
                  </a:lnTo>
                  <a:lnTo>
                    <a:pt x="48303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893818" y="5113655"/>
              <a:ext cx="4830445" cy="12700"/>
            </a:xfrm>
            <a:custGeom>
              <a:avLst/>
              <a:gdLst/>
              <a:ahLst/>
              <a:cxnLst/>
              <a:rect r="r" b="b" t="t" l="l"/>
              <a:pathLst>
                <a:path h="12700" w="4830445">
                  <a:moveTo>
                    <a:pt x="0" y="0"/>
                  </a:moveTo>
                  <a:lnTo>
                    <a:pt x="4830445" y="0"/>
                  </a:lnTo>
                  <a:lnTo>
                    <a:pt x="483044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557D86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63500" y="466090"/>
              <a:ext cx="12700" cy="1341120"/>
            </a:xfrm>
            <a:custGeom>
              <a:avLst/>
              <a:gdLst/>
              <a:ahLst/>
              <a:cxnLst/>
              <a:rect r="r" b="b" t="t" l="l"/>
              <a:pathLst>
                <a:path h="1341120" w="12700">
                  <a:moveTo>
                    <a:pt x="0" y="134112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41120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887468" y="466090"/>
              <a:ext cx="12700" cy="1341120"/>
            </a:xfrm>
            <a:custGeom>
              <a:avLst/>
              <a:gdLst/>
              <a:ahLst/>
              <a:cxnLst/>
              <a:rect r="r" b="b" t="t" l="l"/>
              <a:pathLst>
                <a:path h="1341120" w="12700">
                  <a:moveTo>
                    <a:pt x="0" y="134112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41120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9711436" y="466090"/>
              <a:ext cx="12700" cy="1341120"/>
            </a:xfrm>
            <a:custGeom>
              <a:avLst/>
              <a:gdLst/>
              <a:ahLst/>
              <a:cxnLst/>
              <a:rect r="r" b="b" t="t" l="l"/>
              <a:pathLst>
                <a:path h="1341120" w="12700">
                  <a:moveTo>
                    <a:pt x="0" y="134112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41120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3500" y="1819910"/>
              <a:ext cx="12700" cy="1311402"/>
            </a:xfrm>
            <a:custGeom>
              <a:avLst/>
              <a:gdLst/>
              <a:ahLst/>
              <a:cxnLst/>
              <a:rect r="r" b="b" t="t" l="l"/>
              <a:pathLst>
                <a:path h="1311402" w="12700">
                  <a:moveTo>
                    <a:pt x="0" y="131140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11402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63500" y="3131312"/>
              <a:ext cx="12700" cy="1982470"/>
            </a:xfrm>
            <a:custGeom>
              <a:avLst/>
              <a:gdLst/>
              <a:ahLst/>
              <a:cxnLst/>
              <a:rect r="r" b="b" t="t" l="l"/>
              <a:pathLst>
                <a:path h="1982470" w="12700">
                  <a:moveTo>
                    <a:pt x="0" y="1982343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982470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4887468" y="1819910"/>
              <a:ext cx="12700" cy="1305052"/>
            </a:xfrm>
            <a:custGeom>
              <a:avLst/>
              <a:gdLst/>
              <a:ahLst/>
              <a:cxnLst/>
              <a:rect r="r" b="b" t="t" l="l"/>
              <a:pathLst>
                <a:path h="1305052" w="12700">
                  <a:moveTo>
                    <a:pt x="0" y="130505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05052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9711436" y="1819910"/>
              <a:ext cx="12700" cy="1311402"/>
            </a:xfrm>
            <a:custGeom>
              <a:avLst/>
              <a:gdLst/>
              <a:ahLst/>
              <a:cxnLst/>
              <a:rect r="r" b="b" t="t" l="l"/>
              <a:pathLst>
                <a:path h="1311402" w="12700">
                  <a:moveTo>
                    <a:pt x="0" y="1311402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11402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887468" y="3137662"/>
              <a:ext cx="12700" cy="1976120"/>
            </a:xfrm>
            <a:custGeom>
              <a:avLst/>
              <a:gdLst/>
              <a:ahLst/>
              <a:cxnLst/>
              <a:rect r="r" b="b" t="t" l="l"/>
              <a:pathLst>
                <a:path h="1976120" w="12700">
                  <a:moveTo>
                    <a:pt x="0" y="1975993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976120"/>
                  </a:lnTo>
                  <a:close/>
                </a:path>
              </a:pathLst>
            </a:custGeom>
            <a:solidFill>
              <a:srgbClr val="000407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9711436" y="3131312"/>
              <a:ext cx="12700" cy="1982470"/>
            </a:xfrm>
            <a:custGeom>
              <a:avLst/>
              <a:gdLst/>
              <a:ahLst/>
              <a:cxnLst/>
              <a:rect r="r" b="b" t="t" l="l"/>
              <a:pathLst>
                <a:path h="1982470" w="12700">
                  <a:moveTo>
                    <a:pt x="0" y="1982343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982470"/>
                  </a:lnTo>
                  <a:close/>
                </a:path>
              </a:pathLst>
            </a:custGeom>
            <a:solidFill>
              <a:srgbClr val="000407"/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586894" y="480727"/>
            <a:ext cx="7657862" cy="67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Зробімо тези </a:t>
            </a:r>
            <a:r>
              <a:rPr lang="en-US" b="true" sz="3900">
                <a:solidFill>
                  <a:srgbClr val="40BC9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СИЛЬНІШИМИ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03346" y="6722545"/>
            <a:ext cx="25315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48055" y="1377906"/>
            <a:ext cx="1234002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Замість…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04596" y="1377906"/>
            <a:ext cx="1779622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Спробуймо…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12953" y="1749257"/>
            <a:ext cx="4565228" cy="2038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2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 думаю, що реаліті-шоу — це добре. </a:t>
            </a:r>
            <a:r>
              <a:rPr lang="en-US" b="true" sz="1800">
                <a:solidFill>
                  <a:srgbClr val="F47F6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Чому? Ми не можемо сперечатися. </a:t>
            </a:r>
          </a:p>
          <a:p>
            <a:pPr algn="l">
              <a:lnSpc>
                <a:spcPts val="2215"/>
              </a:lnSpc>
            </a:pPr>
            <a:r>
              <a:rPr lang="en-US" b="true" sz="1800">
                <a:solidFill>
                  <a:srgbClr val="F47F6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Адже те, що вам подобаються </a:t>
            </a:r>
          </a:p>
          <a:p>
            <a:pPr algn="l">
              <a:lnSpc>
                <a:spcPts val="2876"/>
              </a:lnSpc>
            </a:pPr>
            <a:r>
              <a:rPr lang="en-US" b="true" sz="1800">
                <a:solidFill>
                  <a:srgbClr val="F47F6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реаліті-шоу, — це факт. </a:t>
            </a: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Реаліті-шоу — це фейк.</a:t>
            </a:r>
          </a:p>
          <a:p>
            <a:pPr algn="l">
              <a:lnSpc>
                <a:spcPts val="2597"/>
              </a:lnSpc>
            </a:pPr>
            <a:r>
              <a:rPr lang="en-US" b="true" sz="1800">
                <a:solidFill>
                  <a:srgbClr val="F47F6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Чому? Це поширена скарга. І що?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436946" y="1768307"/>
            <a:ext cx="4509268" cy="948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Популярність реаліті-шоу доводить, що вони відповідають потребам аудиторії.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436946" y="3122085"/>
            <a:ext cx="4800028" cy="2266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Оскільки реаліті-шоу є фальшивкою, їхні уроки не завжди «справжні». Тому ми повинні обмежити їхній уплив на дітей.</a:t>
            </a:r>
          </a:p>
          <a:p>
            <a:pPr algn="l">
              <a:lnSpc>
                <a:spcPts val="3252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Глядачам варто уникати реаліті-шоу, </a:t>
            </a:r>
          </a:p>
          <a:p>
            <a:pPr algn="l">
              <a:lnSpc>
                <a:spcPts val="1747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оскільки вони сприяють поширенню </a:t>
            </a:r>
          </a:p>
          <a:p>
            <a:pPr algn="l">
              <a:lnSpc>
                <a:spcPts val="3252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стереотипів.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12953" y="4373194"/>
            <a:ext cx="4748012" cy="200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 не побачите мене за </a:t>
            </a:r>
          </a:p>
          <a:p>
            <a:pPr algn="l">
              <a:lnSpc>
                <a:spcPts val="1747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переглядом реаліті-шоу через їхню </a:t>
            </a:r>
          </a:p>
          <a:p>
            <a:pPr algn="l">
              <a:lnSpc>
                <a:spcPts val="3252"/>
              </a:lnSpc>
            </a:pPr>
            <a:r>
              <a:rPr lang="en-US" b="true" sz="1800">
                <a:solidFill>
                  <a:srgbClr val="0004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стереотипність.</a:t>
            </a:r>
            <a:r>
              <a:rPr lang="en-US" b="true" sz="18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algn="l">
              <a:lnSpc>
                <a:spcPts val="2314"/>
              </a:lnSpc>
            </a:pPr>
            <a:r>
              <a:rPr lang="en-US" b="true" sz="1800">
                <a:solidFill>
                  <a:srgbClr val="F47F6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Чому? Чудовий погляд на питання, </a:t>
            </a:r>
          </a:p>
          <a:p>
            <a:pPr algn="l">
              <a:lnSpc>
                <a:spcPts val="2685"/>
              </a:lnSpc>
            </a:pPr>
            <a:r>
              <a:rPr lang="en-US" b="true" sz="1800">
                <a:solidFill>
                  <a:srgbClr val="F47F6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але що з того? Подивіться за межами </a:t>
            </a:r>
          </a:p>
          <a:p>
            <a:pPr algn="l">
              <a:lnSpc>
                <a:spcPts val="2314"/>
              </a:lnSpc>
            </a:pPr>
            <a:r>
              <a:rPr lang="en-US" b="true" sz="1800">
                <a:solidFill>
                  <a:srgbClr val="F47F6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себе, щоб зробити це дискусійним!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568510" y="2572036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3503" y="4809030"/>
            <a:ext cx="10819000" cy="2457526"/>
          </a:xfrm>
          <a:custGeom>
            <a:avLst/>
            <a:gdLst/>
            <a:ahLst/>
            <a:cxnLst/>
            <a:rect r="r" b="b" t="t" l="l"/>
            <a:pathLst>
              <a:path h="2457526" w="10819000">
                <a:moveTo>
                  <a:pt x="0" y="0"/>
                </a:moveTo>
                <a:lnTo>
                  <a:pt x="10819000" y="0"/>
                </a:lnTo>
                <a:lnTo>
                  <a:pt x="10819000" y="2457526"/>
                </a:lnTo>
                <a:lnTo>
                  <a:pt x="0" y="245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32004" y="1742542"/>
            <a:ext cx="5874849" cy="476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Нюансовані тези є складними.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86036" y="2590848"/>
            <a:ext cx="6862372" cy="376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b="true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Вони можуть визнавати наявність інших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92001" y="2971848"/>
            <a:ext cx="1168346" cy="376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b="true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думок: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08000" y="3733848"/>
            <a:ext cx="6499565" cy="190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Попри те, що керування автомобілем вважають «обрядом посвячення», останні дослідження кидають сумнів на те, що лише вік є надійним показником готовності до кермування.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9457" y="372732"/>
            <a:ext cx="9814998" cy="67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Найсильніші тези часто </a:t>
            </a:r>
            <a:r>
              <a:rPr lang="en-US" b="true" sz="3900">
                <a:solidFill>
                  <a:srgbClr val="F47F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нюансовані</a:t>
            </a: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2326" y="6722545"/>
            <a:ext cx="258823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b="true" sz="18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469507" y="2203047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9457" y="372732"/>
            <a:ext cx="9814998" cy="67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Найсильніші тези часто </a:t>
            </a:r>
            <a:r>
              <a:rPr lang="en-US" b="true" sz="3900">
                <a:solidFill>
                  <a:srgbClr val="F47F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нюансовані</a:t>
            </a: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33001" y="1373543"/>
            <a:ext cx="5874849" cy="476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Нюансовані тези є складними.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87033" y="2221840"/>
            <a:ext cx="8303343" cy="376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b="true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Вони можуть обмежувати тезу чи встановлювати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92998" y="2602840"/>
            <a:ext cx="3728857" cy="376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b="true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«межі» її застосування.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49000" y="2950093"/>
            <a:ext cx="83629" cy="662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b="true" sz="24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08997" y="2948873"/>
            <a:ext cx="6299654" cy="1044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b="true" sz="2400" i="true">
                <a:solidFill>
                  <a:srgbClr val="615882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Теза:</a:t>
            </a: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Водійські посвідчення не варто </a:t>
            </a:r>
          </a:p>
          <a:p>
            <a:pPr algn="l">
              <a:lnSpc>
                <a:spcPts val="1200"/>
              </a:lnSpc>
            </a:pP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видавати до 19 років.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49000" y="3962876"/>
            <a:ext cx="7567803" cy="663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b="true" sz="2400" i="true">
                <a:solidFill>
                  <a:srgbClr val="F47F6A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Нюансована теза: </a:t>
            </a: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Через постійні прогули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08997" y="4802295"/>
            <a:ext cx="7416365" cy="1348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школи підлітками й засудження за </a:t>
            </a:r>
          </a:p>
          <a:p>
            <a:pPr algn="l">
              <a:lnSpc>
                <a:spcPts val="4800"/>
              </a:lnSpc>
            </a:pP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правопорушення громади мають відкласти </a:t>
            </a:r>
          </a:p>
          <a:p>
            <a:pPr algn="l">
              <a:lnSpc>
                <a:spcPts val="1200"/>
              </a:lnSpc>
            </a:pP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видавання водійських прав до закінчення </a:t>
            </a:r>
          </a:p>
          <a:p>
            <a:pPr algn="l">
              <a:lnSpc>
                <a:spcPts val="4800"/>
              </a:lnSpc>
            </a:pPr>
            <a:r>
              <a:rPr lang="en-US" b="true" sz="2400" i="true">
                <a:solidFill>
                  <a:srgbClr val="231F20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школи або до 19 років.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8012" y="6722545"/>
            <a:ext cx="267633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017733" y="1913820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3503" y="4937512"/>
            <a:ext cx="10819000" cy="2329043"/>
          </a:xfrm>
          <a:custGeom>
            <a:avLst/>
            <a:gdLst/>
            <a:ahLst/>
            <a:cxnLst/>
            <a:rect r="r" b="b" t="t" l="l"/>
            <a:pathLst>
              <a:path h="2329043" w="10819000">
                <a:moveTo>
                  <a:pt x="0" y="0"/>
                </a:moveTo>
                <a:lnTo>
                  <a:pt x="10819000" y="0"/>
                </a:lnTo>
                <a:lnTo>
                  <a:pt x="10819000" y="2329044"/>
                </a:lnTo>
                <a:lnTo>
                  <a:pt x="0" y="2329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75790" y="480727"/>
            <a:ext cx="7486155" cy="103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59"/>
              </a:lnSpc>
            </a:pP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Робімо тези </a:t>
            </a:r>
            <a:r>
              <a:rPr lang="en-US" b="true" sz="3900">
                <a:solidFill>
                  <a:srgbClr val="40BC9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СИЛЬНІШИМИ</a:t>
            </a:r>
          </a:p>
          <a:p>
            <a:pPr algn="r">
              <a:lnSpc>
                <a:spcPts val="2800"/>
              </a:lnSpc>
            </a:pPr>
            <a:r>
              <a:rPr lang="en-US" b="true" sz="2000" spc="2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b="true" sz="2000" spc="2">
                <a:solidFill>
                  <a:srgbClr val="231F2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У класі: </a:t>
            </a:r>
            <a:r>
              <a:rPr lang="en-US" b="true" sz="2000" spc="2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придумаймо список тез до теми, яку ми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4489" y="6722545"/>
            <a:ext cx="254413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b="true" sz="18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04233" y="1542659"/>
            <a:ext cx="2217696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зараз вивчаємо.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35259" y="1742684"/>
            <a:ext cx="1227001" cy="55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b="true" sz="2000" spc="4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Поради: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35259" y="2554462"/>
            <a:ext cx="7265927" cy="236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4"/>
              </a:lnSpc>
            </a:pPr>
            <a:r>
              <a:rPr lang="en-US" sz="2000">
                <a:solidFill>
                  <a:srgbClr val="615882"/>
                </a:solidFill>
                <a:latin typeface="Montserrat"/>
                <a:ea typeface="Montserrat"/>
                <a:cs typeface="Montserrat"/>
                <a:sym typeface="Montserrat"/>
              </a:rPr>
              <a:t></a:t>
            </a:r>
            <a:r>
              <a:rPr lang="en-US" b="true" sz="2000">
                <a:solidFill>
                  <a:srgbClr val="6158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Переконайтеся, що кожна з них є ТЕЗОЮ (містить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95256" y="2720435"/>
            <a:ext cx="7014177" cy="78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6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позицію), а не просто фактом чи результатом </a:t>
            </a:r>
          </a:p>
          <a:p>
            <a:pPr algn="l">
              <a:lnSpc>
                <a:spcPts val="1734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дослідження зі статті.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23231" y="5416444"/>
            <a:ext cx="5853941" cy="536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1999">
                <a:solidFill>
                  <a:srgbClr val="615882"/>
                </a:solidFill>
                <a:latin typeface="Montserrat"/>
                <a:ea typeface="Montserrat"/>
                <a:cs typeface="Montserrat"/>
                <a:sym typeface="Montserrat"/>
              </a:rPr>
              <a:t></a:t>
            </a:r>
            <a:r>
              <a:rPr lang="en-US" b="true" sz="1999">
                <a:solidFill>
                  <a:srgbClr val="6158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b="true" sz="1999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Переконайтеся, що теза є дискусійною,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11103" y="3913350"/>
            <a:ext cx="6714239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</a:t>
            </a: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ереконливою і її можна обґрунтувати; чіткою; </a:t>
            </a:r>
          </a:p>
          <a:p>
            <a:pPr algn="l">
              <a:lnSpc>
                <a:spcPts val="46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спрямованою на інших (а не лише на саму себе).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5259" y="4802691"/>
            <a:ext cx="7279434" cy="298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4"/>
              </a:lnSpc>
            </a:pPr>
            <a:r>
              <a:rPr lang="en-US" sz="2000">
                <a:solidFill>
                  <a:srgbClr val="615882"/>
                </a:solidFill>
                <a:latin typeface="Montserrat"/>
                <a:ea typeface="Montserrat"/>
                <a:cs typeface="Montserrat"/>
                <a:sym typeface="Montserrat"/>
              </a:rPr>
              <a:t></a:t>
            </a:r>
            <a:r>
              <a:rPr lang="en-US" b="true" sz="2000">
                <a:solidFill>
                  <a:srgbClr val="6158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Перевірте список, щоб переконатися, що в ньому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11103" y="5062809"/>
            <a:ext cx="4162587" cy="40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6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є варіанти для різних позицій.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23231" y="3771078"/>
            <a:ext cx="15106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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006508" y="1610935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3503" y="4777892"/>
            <a:ext cx="10819000" cy="2488673"/>
          </a:xfrm>
          <a:custGeom>
            <a:avLst/>
            <a:gdLst/>
            <a:ahLst/>
            <a:cxnLst/>
            <a:rect r="r" b="b" t="t" l="l"/>
            <a:pathLst>
              <a:path h="2488673" w="10819000">
                <a:moveTo>
                  <a:pt x="0" y="0"/>
                </a:moveTo>
                <a:lnTo>
                  <a:pt x="10819000" y="0"/>
                </a:lnTo>
                <a:lnTo>
                  <a:pt x="10819000" y="2488673"/>
                </a:lnTo>
                <a:lnTo>
                  <a:pt x="0" y="2488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02286" y="482708"/>
            <a:ext cx="4362450" cy="67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Уточнюємо Тези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6488" y="6722545"/>
            <a:ext cx="270739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17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24033" y="1649368"/>
            <a:ext cx="7383475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2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Спробуйте скористатися цими рамками для речень,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29999" y="2004965"/>
            <a:ext cx="6441453" cy="699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щоб звузити фокус, визнати іншу думку та/або «звузити» тезу: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19632" y="2650617"/>
            <a:ext cx="6594081" cy="2408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Через те, що ___________, нам варто ____________.</a:t>
            </a:r>
          </a:p>
          <a:p>
            <a:pPr algn="just">
              <a:lnSpc>
                <a:spcPts val="23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Тому, що _______________, нам не варто _________.</a:t>
            </a:r>
          </a:p>
          <a:p>
            <a:pPr algn="just">
              <a:lnSpc>
                <a:spcPts val="50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Попри те, що __________, нам варто ____________.</a:t>
            </a:r>
          </a:p>
          <a:p>
            <a:pPr algn="just">
              <a:lnSpc>
                <a:spcPts val="23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Хоча ___________________, нам не варто _________.</a:t>
            </a:r>
          </a:p>
          <a:p>
            <a:pPr algn="just">
              <a:lnSpc>
                <a:spcPts val="50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Попри __________, батькам варто ________.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554004" y="4134401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05017" y="480727"/>
            <a:ext cx="8436893" cy="67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Робімо тези </a:t>
            </a:r>
            <a:r>
              <a:rPr lang="en-US" b="true" sz="3900">
                <a:solidFill>
                  <a:srgbClr val="40BC9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НЮАНСОВАНИМИ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35032" y="2000888"/>
            <a:ext cx="7115242" cy="2324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1"/>
              </a:lnSpc>
            </a:pPr>
            <a:r>
              <a:rPr lang="en-US" b="true" sz="4500">
                <a:solidFill>
                  <a:srgbClr val="5858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Протестуймо наші тезі й перегляньмо їх, якщо потрібно: </a:t>
            </a:r>
          </a:p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Перевірте, чи можна уточнити тезу, визнавши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8135" y="6722545"/>
            <a:ext cx="26736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b="true" sz="18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65180" y="4286825"/>
            <a:ext cx="5961640" cy="699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протилежну думку та/або обмеживши тезу конкретними ситуаціями чи аудиторією.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8315" y="3428505"/>
            <a:ext cx="10137191" cy="4195001"/>
          </a:xfrm>
          <a:custGeom>
            <a:avLst/>
            <a:gdLst/>
            <a:ahLst/>
            <a:cxnLst/>
            <a:rect r="r" b="b" t="t" l="l"/>
            <a:pathLst>
              <a:path h="4195001" w="10137191">
                <a:moveTo>
                  <a:pt x="0" y="0"/>
                </a:moveTo>
                <a:lnTo>
                  <a:pt x="10137191" y="0"/>
                </a:lnTo>
                <a:lnTo>
                  <a:pt x="10137191" y="4195000"/>
                </a:lnTo>
                <a:lnTo>
                  <a:pt x="0" y="419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2361" y="6722545"/>
            <a:ext cx="156743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14718" y="1412967"/>
            <a:ext cx="6428680" cy="116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10"/>
              </a:lnSpc>
            </a:pPr>
            <a:r>
              <a:rPr lang="en-US" b="true" sz="6721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 таке теза?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4337237"/>
            <a:ext cx="10819000" cy="2929319"/>
          </a:xfrm>
          <a:custGeom>
            <a:avLst/>
            <a:gdLst/>
            <a:ahLst/>
            <a:cxnLst/>
            <a:rect r="r" b="b" t="t" l="l"/>
            <a:pathLst>
              <a:path h="2929319" w="10819000">
                <a:moveTo>
                  <a:pt x="0" y="0"/>
                </a:moveTo>
                <a:lnTo>
                  <a:pt x="10819000" y="0"/>
                </a:lnTo>
                <a:lnTo>
                  <a:pt x="10819000" y="2929319"/>
                </a:lnTo>
                <a:lnTo>
                  <a:pt x="0" y="2929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32004" y="652301"/>
            <a:ext cx="5318808" cy="1023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b="true" sz="35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 таке теза</a:t>
            </a:r>
          </a:p>
          <a:p>
            <a:pPr algn="l">
              <a:lnSpc>
                <a:spcPts val="28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Твердження, з яким можна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46162" y="1891879"/>
            <a:ext cx="6799669" cy="726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600">
                <a:solidFill>
                  <a:srgbClr val="61588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сперечатися і яке можна захищати, наводячи докази</a:t>
            </a: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32004" y="2837307"/>
            <a:ext cx="7654909" cy="722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b="true" sz="2600">
                <a:solidFill>
                  <a:srgbClr val="61588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Головне</a:t>
            </a: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що ви хочете сказати читачам і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91916" y="3689528"/>
            <a:ext cx="6496879" cy="83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читачкам.</a:t>
            </a:r>
          </a:p>
          <a:p>
            <a:pPr algn="l">
              <a:lnSpc>
                <a:spcPts val="6500"/>
              </a:lnSpc>
            </a:pPr>
            <a:r>
              <a:rPr lang="en-US" b="true" sz="2600">
                <a:solidFill>
                  <a:srgbClr val="61588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Конкретна. Конкретна. Конкретна.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32004" y="3800513"/>
            <a:ext cx="98012" cy="721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b="true" sz="2600">
                <a:solidFill>
                  <a:srgbClr val="61588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4142" y="6722545"/>
            <a:ext cx="153114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10495" y="2779890"/>
            <a:ext cx="3400920" cy="1900971"/>
          </a:xfrm>
          <a:custGeom>
            <a:avLst/>
            <a:gdLst/>
            <a:ahLst/>
            <a:cxnLst/>
            <a:rect r="r" b="b" t="t" l="l"/>
            <a:pathLst>
              <a:path h="1900971" w="3400920">
                <a:moveTo>
                  <a:pt x="0" y="0"/>
                </a:moveTo>
                <a:lnTo>
                  <a:pt x="3400921" y="0"/>
                </a:lnTo>
                <a:lnTo>
                  <a:pt x="3400921" y="1900971"/>
                </a:lnTo>
                <a:lnTo>
                  <a:pt x="0" y="1900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63" t="-3878" r="-1936" b="-370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85" t="-2740" r="-2393" b="-267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32004" y="652301"/>
            <a:ext cx="3081242" cy="1587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b="true" sz="35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 таке теза</a:t>
            </a:r>
          </a:p>
          <a:p>
            <a:pPr algn="l">
              <a:lnSpc>
                <a:spcPts val="2800"/>
              </a:lnSpc>
            </a:pPr>
            <a:r>
              <a:rPr lang="en-US" b="true" sz="2600">
                <a:solidFill>
                  <a:srgbClr val="61588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Очевидне: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92001" y="2227850"/>
            <a:ext cx="5600309" cy="724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Людям потрібна вода для того, щоб вижити.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32004" y="2838631"/>
            <a:ext cx="4523918" cy="721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(Не теза. Усі це знають.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92001" y="3689528"/>
            <a:ext cx="4644495" cy="226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Нема про що дебатувати.)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32004" y="4178846"/>
            <a:ext cx="1756096" cy="721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b="true" sz="2600">
                <a:solidFill>
                  <a:srgbClr val="61588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Думка: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92001" y="5031067"/>
            <a:ext cx="5863390" cy="226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Смажена курка краща, аніж піца.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32004" y="5143367"/>
            <a:ext cx="6041927" cy="721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(Не теза. Ви не можете довести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92001" y="5994273"/>
            <a:ext cx="4177351" cy="226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це доказами з джерел.)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4523" y="6722545"/>
            <a:ext cx="152343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32004" y="690401"/>
            <a:ext cx="8291551" cy="114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b="true" sz="35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Теза має бути такою, щоб її можна було обстояти. Чому?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09083" y="4874371"/>
            <a:ext cx="483318" cy="44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F47F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Ні!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81296" y="2666371"/>
            <a:ext cx="743998" cy="44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40BC9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Так!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70000" y="2509466"/>
            <a:ext cx="6954603" cy="36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Школам варто збільшити тривалість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9998" y="2865063"/>
            <a:ext cx="6065434" cy="724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перерв, бо це покращує здоров’я учнів і учениць.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70000" y="4738411"/>
            <a:ext cx="6954603" cy="36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Школам варто збільшити тривалість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29998" y="5094018"/>
            <a:ext cx="6484753" cy="724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перерв, бо це — мій улюблений час у школі.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3514" y="6722545"/>
            <a:ext cx="154410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006508" y="1610935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2006508" y="2754135"/>
            <a:ext cx="381029" cy="381048"/>
            <a:chOff x="0" y="0"/>
            <a:chExt cx="381025" cy="3810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006508" y="3717350"/>
            <a:ext cx="381029" cy="381048"/>
            <a:chOff x="0" y="0"/>
            <a:chExt cx="381025" cy="3810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2006508" y="4860541"/>
            <a:ext cx="381029" cy="381048"/>
            <a:chOff x="0" y="0"/>
            <a:chExt cx="381025" cy="3810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63503" y="4777892"/>
            <a:ext cx="10819000" cy="2488673"/>
          </a:xfrm>
          <a:custGeom>
            <a:avLst/>
            <a:gdLst/>
            <a:ahLst/>
            <a:cxnLst/>
            <a:rect r="r" b="b" t="t" l="l"/>
            <a:pathLst>
              <a:path h="2488673" w="10819000">
                <a:moveTo>
                  <a:pt x="0" y="0"/>
                </a:moveTo>
                <a:lnTo>
                  <a:pt x="10819000" y="0"/>
                </a:lnTo>
                <a:lnTo>
                  <a:pt x="10819000" y="2488673"/>
                </a:lnTo>
                <a:lnTo>
                  <a:pt x="0" y="2488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180740" y="482708"/>
            <a:ext cx="4406408" cy="67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Обрамлення тез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49189" y="6722545"/>
            <a:ext cx="163220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24033" y="4898965"/>
            <a:ext cx="5835491" cy="1055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 spc="6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________________________________ має рацію, коли каже ___________________________, але ___________________________________________</a:t>
            </a:r>
            <a:r>
              <a:rPr lang="en-US" b="true" sz="2000" spc="6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b="true" sz="2000" spc="6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24033" y="1649368"/>
            <a:ext cx="6966404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4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_____________________________________________, варто,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29999" y="2004965"/>
            <a:ext cx="6693846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тому що __________________________________________.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24033" y="2792568"/>
            <a:ext cx="7116147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4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___________________________________________, не варто,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29999" y="3148165"/>
            <a:ext cx="6823386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тому що ___________________________________________.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24033" y="3546215"/>
            <a:ext cx="7129567" cy="55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b="true" sz="2000" spc="2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Хоча може здаватися правдою, що ________________,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29999" y="4282811"/>
            <a:ext cx="6986588" cy="17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 дізнав(-ла)ся _____________________________________.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006508" y="1610935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2006508" y="3266942"/>
            <a:ext cx="381029" cy="381048"/>
            <a:chOff x="0" y="0"/>
            <a:chExt cx="381025" cy="3810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63503" y="4777892"/>
            <a:ext cx="10819000" cy="2488673"/>
          </a:xfrm>
          <a:custGeom>
            <a:avLst/>
            <a:gdLst/>
            <a:ahLst/>
            <a:cxnLst/>
            <a:rect r="r" b="b" t="t" l="l"/>
            <a:pathLst>
              <a:path h="2488673" w="10819000">
                <a:moveTo>
                  <a:pt x="0" y="0"/>
                </a:moveTo>
                <a:lnTo>
                  <a:pt x="10819000" y="0"/>
                </a:lnTo>
                <a:lnTo>
                  <a:pt x="10819000" y="2488673"/>
                </a:lnTo>
                <a:lnTo>
                  <a:pt x="0" y="2488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180740" y="482708"/>
            <a:ext cx="4406408" cy="67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b="true" sz="39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Обрамлення тез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5666" y="6722545"/>
            <a:ext cx="150009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24033" y="1649368"/>
            <a:ext cx="6664290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4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Нам варто турбуватися про ____________________,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29999" y="2004965"/>
            <a:ext cx="6512985" cy="699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 якщо ________________________________________, то _______________________________________________.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24033" y="3305366"/>
            <a:ext cx="6655251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Є багато думок про ____________________________.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29999" y="3660962"/>
            <a:ext cx="6638649" cy="1055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Хтось каже ______________________________________. Інші кажуть, _____________________________________. Я вважаю, ____________________________________.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94905" y="1961502"/>
            <a:ext cx="8828199" cy="3751002"/>
            <a:chOff x="0" y="0"/>
            <a:chExt cx="8828202" cy="3751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9850" y="69850"/>
              <a:ext cx="8688451" cy="900049"/>
            </a:xfrm>
            <a:custGeom>
              <a:avLst/>
              <a:gdLst/>
              <a:ahLst/>
              <a:cxnLst/>
              <a:rect r="r" b="b" t="t" l="l"/>
              <a:pathLst>
                <a:path h="900049" w="8688451">
                  <a:moveTo>
                    <a:pt x="72009" y="0"/>
                  </a:moveTo>
                  <a:cubicBezTo>
                    <a:pt x="32258" y="0"/>
                    <a:pt x="0" y="32258"/>
                    <a:pt x="0" y="72009"/>
                  </a:cubicBezTo>
                  <a:lnTo>
                    <a:pt x="0" y="828040"/>
                  </a:lnTo>
                  <a:cubicBezTo>
                    <a:pt x="0" y="867791"/>
                    <a:pt x="32258" y="900049"/>
                    <a:pt x="72009" y="900049"/>
                  </a:cubicBezTo>
                  <a:lnTo>
                    <a:pt x="8616442" y="900049"/>
                  </a:lnTo>
                  <a:cubicBezTo>
                    <a:pt x="8656193" y="900049"/>
                    <a:pt x="8688451" y="867791"/>
                    <a:pt x="8688451" y="828040"/>
                  </a:cubicBezTo>
                  <a:lnTo>
                    <a:pt x="8688451" y="72009"/>
                  </a:lnTo>
                  <a:cubicBezTo>
                    <a:pt x="8688451" y="32258"/>
                    <a:pt x="8656193" y="0"/>
                    <a:pt x="8616442" y="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8701151" cy="912749"/>
            </a:xfrm>
            <a:custGeom>
              <a:avLst/>
              <a:gdLst/>
              <a:ahLst/>
              <a:cxnLst/>
              <a:rect r="r" b="b" t="t" l="l"/>
              <a:pathLst>
                <a:path h="912749" w="8701151">
                  <a:moveTo>
                    <a:pt x="78359" y="12700"/>
                  </a:moveTo>
                  <a:cubicBezTo>
                    <a:pt x="42037" y="12700"/>
                    <a:pt x="12700" y="42037"/>
                    <a:pt x="12700" y="78359"/>
                  </a:cubicBezTo>
                  <a:lnTo>
                    <a:pt x="6350" y="78359"/>
                  </a:lnTo>
                  <a:lnTo>
                    <a:pt x="12700" y="78359"/>
                  </a:lnTo>
                  <a:lnTo>
                    <a:pt x="12700" y="834390"/>
                  </a:lnTo>
                  <a:lnTo>
                    <a:pt x="6350" y="834390"/>
                  </a:lnTo>
                  <a:lnTo>
                    <a:pt x="12700" y="834390"/>
                  </a:lnTo>
                  <a:cubicBezTo>
                    <a:pt x="12700" y="870585"/>
                    <a:pt x="42037" y="900049"/>
                    <a:pt x="78359" y="900049"/>
                  </a:cubicBezTo>
                  <a:lnTo>
                    <a:pt x="78359" y="906399"/>
                  </a:lnTo>
                  <a:lnTo>
                    <a:pt x="78359" y="900049"/>
                  </a:lnTo>
                  <a:lnTo>
                    <a:pt x="8622792" y="900049"/>
                  </a:lnTo>
                  <a:cubicBezTo>
                    <a:pt x="8659114" y="900049"/>
                    <a:pt x="8688451" y="870712"/>
                    <a:pt x="8688451" y="834390"/>
                  </a:cubicBezTo>
                  <a:lnTo>
                    <a:pt x="8694801" y="834390"/>
                  </a:lnTo>
                  <a:lnTo>
                    <a:pt x="8688451" y="834390"/>
                  </a:lnTo>
                  <a:lnTo>
                    <a:pt x="8688451" y="78359"/>
                  </a:lnTo>
                  <a:lnTo>
                    <a:pt x="8694801" y="78359"/>
                  </a:lnTo>
                  <a:lnTo>
                    <a:pt x="8688451" y="78359"/>
                  </a:lnTo>
                  <a:cubicBezTo>
                    <a:pt x="8688451" y="42164"/>
                    <a:pt x="8658987" y="12700"/>
                    <a:pt x="8622792" y="12700"/>
                  </a:cubicBezTo>
                  <a:lnTo>
                    <a:pt x="78359" y="12700"/>
                  </a:lnTo>
                  <a:moveTo>
                    <a:pt x="78359" y="0"/>
                  </a:moveTo>
                  <a:lnTo>
                    <a:pt x="8622792" y="0"/>
                  </a:lnTo>
                  <a:cubicBezTo>
                    <a:pt x="8666099" y="0"/>
                    <a:pt x="8701151" y="35052"/>
                    <a:pt x="8701151" y="78359"/>
                  </a:cubicBezTo>
                  <a:lnTo>
                    <a:pt x="8701151" y="834390"/>
                  </a:lnTo>
                  <a:cubicBezTo>
                    <a:pt x="8701151" y="877697"/>
                    <a:pt x="8666099" y="912749"/>
                    <a:pt x="8622792" y="912749"/>
                  </a:cubicBezTo>
                  <a:lnTo>
                    <a:pt x="78359" y="912749"/>
                  </a:lnTo>
                  <a:cubicBezTo>
                    <a:pt x="35052" y="912749"/>
                    <a:pt x="0" y="877570"/>
                    <a:pt x="0" y="834390"/>
                  </a:cubicBezTo>
                  <a:lnTo>
                    <a:pt x="0" y="78359"/>
                  </a:lnTo>
                  <a:cubicBezTo>
                    <a:pt x="0" y="35052"/>
                    <a:pt x="35052" y="0"/>
                    <a:pt x="78359" y="0"/>
                  </a:cubicBezTo>
                  <a:close/>
                </a:path>
              </a:pathLst>
            </a:custGeom>
            <a:solidFill>
              <a:srgbClr val="EDEDEE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7577" y="976249"/>
              <a:ext cx="25400" cy="575437"/>
            </a:xfrm>
            <a:custGeom>
              <a:avLst/>
              <a:gdLst/>
              <a:ahLst/>
              <a:cxnLst/>
              <a:rect r="r" b="b" t="t" l="l"/>
              <a:pathLst>
                <a:path h="575437" w="25400">
                  <a:moveTo>
                    <a:pt x="25400" y="0"/>
                  </a:moveTo>
                  <a:lnTo>
                    <a:pt x="25400" y="575437"/>
                  </a:lnTo>
                  <a:lnTo>
                    <a:pt x="0" y="575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4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469765" y="976249"/>
              <a:ext cx="25400" cy="575437"/>
            </a:xfrm>
            <a:custGeom>
              <a:avLst/>
              <a:gdLst/>
              <a:ahLst/>
              <a:cxnLst/>
              <a:rect r="r" b="b" t="t" l="l"/>
              <a:pathLst>
                <a:path h="575437" w="25400">
                  <a:moveTo>
                    <a:pt x="25400" y="0"/>
                  </a:moveTo>
                  <a:lnTo>
                    <a:pt x="25400" y="575437"/>
                  </a:lnTo>
                  <a:lnTo>
                    <a:pt x="0" y="575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593457" y="976249"/>
              <a:ext cx="25400" cy="575437"/>
            </a:xfrm>
            <a:custGeom>
              <a:avLst/>
              <a:gdLst/>
              <a:ahLst/>
              <a:cxnLst/>
              <a:rect r="r" b="b" t="t" l="l"/>
              <a:pathLst>
                <a:path h="575437" w="25400">
                  <a:moveTo>
                    <a:pt x="25400" y="0"/>
                  </a:moveTo>
                  <a:lnTo>
                    <a:pt x="25400" y="575437"/>
                  </a:lnTo>
                  <a:lnTo>
                    <a:pt x="0" y="575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4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3566" y="1374394"/>
              <a:ext cx="2275205" cy="1158748"/>
            </a:xfrm>
            <a:custGeom>
              <a:avLst/>
              <a:gdLst/>
              <a:ahLst/>
              <a:cxnLst/>
              <a:rect r="r" b="b" t="t" l="l"/>
              <a:pathLst>
                <a:path h="1158748" w="2275205">
                  <a:moveTo>
                    <a:pt x="72009" y="0"/>
                  </a:moveTo>
                  <a:cubicBezTo>
                    <a:pt x="32258" y="0"/>
                    <a:pt x="0" y="32258"/>
                    <a:pt x="0" y="72009"/>
                  </a:cubicBezTo>
                  <a:lnTo>
                    <a:pt x="0" y="1086739"/>
                  </a:lnTo>
                  <a:cubicBezTo>
                    <a:pt x="0" y="1126490"/>
                    <a:pt x="32258" y="1158748"/>
                    <a:pt x="72009" y="1158748"/>
                  </a:cubicBezTo>
                  <a:lnTo>
                    <a:pt x="2203196" y="1158748"/>
                  </a:lnTo>
                  <a:cubicBezTo>
                    <a:pt x="2242947" y="1158748"/>
                    <a:pt x="2275205" y="1126490"/>
                    <a:pt x="2275205" y="1086739"/>
                  </a:cubicBezTo>
                  <a:lnTo>
                    <a:pt x="2275205" y="72009"/>
                  </a:lnTo>
                  <a:cubicBezTo>
                    <a:pt x="2275205" y="32258"/>
                    <a:pt x="2242947" y="0"/>
                    <a:pt x="2203196" y="0"/>
                  </a:cubicBezTo>
                  <a:close/>
                </a:path>
              </a:pathLst>
            </a:custGeom>
            <a:solidFill>
              <a:srgbClr val="EDEDEE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365754" y="1374267"/>
              <a:ext cx="2275205" cy="2313305"/>
            </a:xfrm>
            <a:custGeom>
              <a:avLst/>
              <a:gdLst/>
              <a:ahLst/>
              <a:cxnLst/>
              <a:rect r="r" b="b" t="t" l="l"/>
              <a:pathLst>
                <a:path h="2313305" w="2275205">
                  <a:moveTo>
                    <a:pt x="72009" y="127"/>
                  </a:moveTo>
                  <a:cubicBezTo>
                    <a:pt x="32258" y="127"/>
                    <a:pt x="0" y="32385"/>
                    <a:pt x="0" y="72136"/>
                  </a:cubicBezTo>
                  <a:lnTo>
                    <a:pt x="0" y="2241296"/>
                  </a:lnTo>
                  <a:cubicBezTo>
                    <a:pt x="0" y="2281047"/>
                    <a:pt x="32258" y="2313305"/>
                    <a:pt x="72009" y="2313305"/>
                  </a:cubicBezTo>
                  <a:lnTo>
                    <a:pt x="2203196" y="2313305"/>
                  </a:lnTo>
                  <a:cubicBezTo>
                    <a:pt x="2242947" y="2313305"/>
                    <a:pt x="2275205" y="2281047"/>
                    <a:pt x="2275205" y="2241296"/>
                  </a:cubicBezTo>
                  <a:lnTo>
                    <a:pt x="2275205" y="72009"/>
                  </a:lnTo>
                  <a:cubicBezTo>
                    <a:pt x="2275205" y="32258"/>
                    <a:pt x="2242947" y="0"/>
                    <a:pt x="2203196" y="0"/>
                  </a:cubicBezTo>
                  <a:close/>
                </a:path>
              </a:pathLst>
            </a:custGeom>
            <a:solidFill>
              <a:srgbClr val="EDEDEE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471539" y="1374394"/>
              <a:ext cx="2275205" cy="1158748"/>
            </a:xfrm>
            <a:custGeom>
              <a:avLst/>
              <a:gdLst/>
              <a:ahLst/>
              <a:cxnLst/>
              <a:rect r="r" b="b" t="t" l="l"/>
              <a:pathLst>
                <a:path h="1158748" w="2275205">
                  <a:moveTo>
                    <a:pt x="72009" y="0"/>
                  </a:moveTo>
                  <a:cubicBezTo>
                    <a:pt x="32258" y="0"/>
                    <a:pt x="0" y="32258"/>
                    <a:pt x="0" y="72009"/>
                  </a:cubicBezTo>
                  <a:lnTo>
                    <a:pt x="0" y="1086739"/>
                  </a:lnTo>
                  <a:cubicBezTo>
                    <a:pt x="0" y="1126490"/>
                    <a:pt x="32258" y="1158748"/>
                    <a:pt x="72009" y="1158748"/>
                  </a:cubicBezTo>
                  <a:lnTo>
                    <a:pt x="2203196" y="1158748"/>
                  </a:lnTo>
                  <a:cubicBezTo>
                    <a:pt x="2242947" y="1158748"/>
                    <a:pt x="2275205" y="1126490"/>
                    <a:pt x="2275205" y="1086739"/>
                  </a:cubicBezTo>
                  <a:lnTo>
                    <a:pt x="2275205" y="72009"/>
                  </a:lnTo>
                  <a:cubicBezTo>
                    <a:pt x="2275205" y="32258"/>
                    <a:pt x="2242947" y="0"/>
                    <a:pt x="2203196" y="0"/>
                  </a:cubicBezTo>
                  <a:close/>
                </a:path>
              </a:pathLst>
            </a:custGeom>
            <a:solidFill>
              <a:srgbClr val="EDEDEE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35685" y="1197102"/>
              <a:ext cx="354584" cy="354584"/>
            </a:xfrm>
            <a:custGeom>
              <a:avLst/>
              <a:gdLst/>
              <a:ahLst/>
              <a:cxnLst/>
              <a:rect r="r" b="b" t="t" l="l"/>
              <a:pathLst>
                <a:path h="354584" w="354584">
                  <a:moveTo>
                    <a:pt x="177292" y="354584"/>
                  </a:moveTo>
                  <a:cubicBezTo>
                    <a:pt x="275209" y="354584"/>
                    <a:pt x="354584" y="275209"/>
                    <a:pt x="354584" y="177292"/>
                  </a:cubicBezTo>
                  <a:cubicBezTo>
                    <a:pt x="354584" y="79375"/>
                    <a:pt x="275209" y="0"/>
                    <a:pt x="177292" y="0"/>
                  </a:cubicBezTo>
                  <a:cubicBezTo>
                    <a:pt x="79375" y="0"/>
                    <a:pt x="0" y="79375"/>
                    <a:pt x="0" y="177292"/>
                  </a:cubicBezTo>
                  <a:cubicBezTo>
                    <a:pt x="0" y="275209"/>
                    <a:pt x="79375" y="354584"/>
                    <a:pt x="177292" y="354584"/>
                  </a:cubicBezTo>
                </a:path>
              </a:pathLst>
            </a:custGeom>
            <a:solidFill>
              <a:srgbClr val="40BC93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317873" y="1197102"/>
              <a:ext cx="354584" cy="354584"/>
            </a:xfrm>
            <a:custGeom>
              <a:avLst/>
              <a:gdLst/>
              <a:ahLst/>
              <a:cxnLst/>
              <a:rect r="r" b="b" t="t" l="l"/>
              <a:pathLst>
                <a:path h="354584" w="354584">
                  <a:moveTo>
                    <a:pt x="177292" y="354584"/>
                  </a:moveTo>
                  <a:cubicBezTo>
                    <a:pt x="275209" y="354584"/>
                    <a:pt x="354584" y="275209"/>
                    <a:pt x="354584" y="177292"/>
                  </a:cubicBezTo>
                  <a:cubicBezTo>
                    <a:pt x="354584" y="79375"/>
                    <a:pt x="275209" y="0"/>
                    <a:pt x="177292" y="0"/>
                  </a:cubicBezTo>
                  <a:cubicBezTo>
                    <a:pt x="79375" y="0"/>
                    <a:pt x="0" y="79375"/>
                    <a:pt x="0" y="177292"/>
                  </a:cubicBezTo>
                  <a:cubicBezTo>
                    <a:pt x="0" y="275209"/>
                    <a:pt x="79375" y="354584"/>
                    <a:pt x="177292" y="354584"/>
                  </a:cubicBezTo>
                </a:path>
              </a:pathLst>
            </a:custGeom>
            <a:solidFill>
              <a:srgbClr val="40BC93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441438" y="1197102"/>
              <a:ext cx="354837" cy="354584"/>
            </a:xfrm>
            <a:custGeom>
              <a:avLst/>
              <a:gdLst/>
              <a:ahLst/>
              <a:cxnLst/>
              <a:rect r="r" b="b" t="t" l="l"/>
              <a:pathLst>
                <a:path h="354584" w="354837">
                  <a:moveTo>
                    <a:pt x="177419" y="354584"/>
                  </a:moveTo>
                  <a:cubicBezTo>
                    <a:pt x="275336" y="354584"/>
                    <a:pt x="354837" y="275209"/>
                    <a:pt x="354837" y="177292"/>
                  </a:cubicBezTo>
                  <a:cubicBezTo>
                    <a:pt x="354837" y="79375"/>
                    <a:pt x="275462" y="0"/>
                    <a:pt x="177419" y="0"/>
                  </a:cubicBezTo>
                  <a:cubicBezTo>
                    <a:pt x="79375" y="0"/>
                    <a:pt x="0" y="79375"/>
                    <a:pt x="0" y="177292"/>
                  </a:cubicBezTo>
                  <a:cubicBezTo>
                    <a:pt x="0" y="275209"/>
                    <a:pt x="79375" y="354584"/>
                    <a:pt x="177419" y="354584"/>
                  </a:cubicBezTo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63" t="-3878" r="-1936" b="-370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85" t="-2740" r="-2393" b="-2676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46223" y="479889"/>
            <a:ext cx="9121626" cy="678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1"/>
              </a:lnSpc>
            </a:pPr>
            <a:r>
              <a:rPr lang="en-US" b="true" sz="45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Теза = позиція, з якою можна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72467" y="1152992"/>
            <a:ext cx="4831328" cy="678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1"/>
              </a:lnSpc>
            </a:pPr>
            <a:r>
              <a:rPr lang="en-US" b="true" sz="45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посперечатися.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005917" y="2138896"/>
            <a:ext cx="6942372" cy="702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b="true" sz="2499" spc="5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Сильні тези: </a:t>
            </a:r>
            <a:r>
              <a:rPr lang="en-US" b="true" sz="2499" spc="5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переконливі, дискусійні й обґрунтовані: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47665" y="6722545"/>
            <a:ext cx="166326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98775" y="3628739"/>
            <a:ext cx="1712757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викликають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8438" y="3984336"/>
            <a:ext cx="2010956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зацікавленість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640685" y="3628739"/>
            <a:ext cx="1776489" cy="1410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можна підтвердити останніми надійними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829908" y="5051136"/>
            <a:ext cx="1320794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доказами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060065" y="3628739"/>
            <a:ext cx="1191768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тому що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808605" y="3984336"/>
            <a:ext cx="1635052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є фактом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460506" y="4002281"/>
            <a:ext cx="381029" cy="381048"/>
            <a:chOff x="0" y="0"/>
            <a:chExt cx="381025" cy="3810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460506" y="4753756"/>
            <a:ext cx="381029" cy="381048"/>
            <a:chOff x="0" y="0"/>
            <a:chExt cx="381025" cy="3810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97790" y="97790"/>
              <a:ext cx="185420" cy="185420"/>
            </a:xfrm>
            <a:custGeom>
              <a:avLst/>
              <a:gdLst/>
              <a:ahLst/>
              <a:cxnLst/>
              <a:rect r="r" b="b" t="t" l="l"/>
              <a:pathLst>
                <a:path h="185420" w="185420">
                  <a:moveTo>
                    <a:pt x="92710" y="185420"/>
                  </a:moveTo>
                  <a:cubicBezTo>
                    <a:pt x="143891" y="185420"/>
                    <a:pt x="185420" y="143891"/>
                    <a:pt x="185420" y="92710"/>
                  </a:cubicBezTo>
                  <a:cubicBezTo>
                    <a:pt x="185420" y="41529"/>
                    <a:pt x="143891" y="0"/>
                    <a:pt x="92710" y="0"/>
                  </a:cubicBezTo>
                  <a:cubicBezTo>
                    <a:pt x="41529" y="0"/>
                    <a:pt x="0" y="41529"/>
                    <a:pt x="0" y="92710"/>
                  </a:cubicBezTo>
                  <a:cubicBezTo>
                    <a:pt x="0" y="143891"/>
                    <a:pt x="41529" y="185420"/>
                    <a:pt x="92710" y="1854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0" y="63500"/>
              <a:ext cx="254000" cy="254000"/>
            </a:xfrm>
            <a:custGeom>
              <a:avLst/>
              <a:gdLst/>
              <a:ahLst/>
              <a:cxnLst/>
              <a:rect r="r" b="b" t="t" l="l"/>
              <a:pathLst>
                <a:path h="254000" w="254000">
                  <a:moveTo>
                    <a:pt x="127000" y="185420"/>
                  </a:moveTo>
                  <a:cubicBezTo>
                    <a:pt x="159258" y="185420"/>
                    <a:pt x="185420" y="159258"/>
                    <a:pt x="185420" y="127000"/>
                  </a:cubicBezTo>
                  <a:lnTo>
                    <a:pt x="219710" y="127000"/>
                  </a:lnTo>
                  <a:lnTo>
                    <a:pt x="185420" y="127000"/>
                  </a:lnTo>
                  <a:cubicBezTo>
                    <a:pt x="185420" y="94742"/>
                    <a:pt x="159258" y="68580"/>
                    <a:pt x="127000" y="68580"/>
                  </a:cubicBezTo>
                  <a:cubicBezTo>
                    <a:pt x="94742" y="68580"/>
                    <a:pt x="68580" y="94742"/>
                    <a:pt x="68580" y="127000"/>
                  </a:cubicBezTo>
                  <a:lnTo>
                    <a:pt x="34290" y="127000"/>
                  </a:lnTo>
                  <a:lnTo>
                    <a:pt x="68580" y="127000"/>
                  </a:lnTo>
                  <a:cubicBezTo>
                    <a:pt x="68580" y="159258"/>
                    <a:pt x="94742" y="185420"/>
                    <a:pt x="127000" y="185420"/>
                  </a:cubicBezTo>
                  <a:lnTo>
                    <a:pt x="127000" y="219710"/>
                  </a:lnTo>
                  <a:lnTo>
                    <a:pt x="127000" y="185420"/>
                  </a:lnTo>
                  <a:moveTo>
                    <a:pt x="127000" y="254000"/>
                  </a:moveTo>
                  <a:cubicBezTo>
                    <a:pt x="56896" y="254000"/>
                    <a:pt x="0" y="197104"/>
                    <a:pt x="0" y="127000"/>
                  </a:cubicBezTo>
                  <a:cubicBezTo>
                    <a:pt x="0" y="56896"/>
                    <a:pt x="56896" y="0"/>
                    <a:pt x="127000" y="0"/>
                  </a:cubicBezTo>
                  <a:cubicBezTo>
                    <a:pt x="197104" y="0"/>
                    <a:pt x="254000" y="56896"/>
                    <a:pt x="254000" y="127000"/>
                  </a:cubicBezTo>
                  <a:cubicBezTo>
                    <a:pt x="254000" y="197104"/>
                    <a:pt x="197104" y="254000"/>
                    <a:pt x="127000" y="254000"/>
                  </a:cubicBezTo>
                  <a:close/>
                </a:path>
              </a:pathLst>
            </a:custGeom>
            <a:solidFill>
              <a:srgbClr val="40BC93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63503" y="6551514"/>
            <a:ext cx="10819000" cy="715051"/>
          </a:xfrm>
          <a:custGeom>
            <a:avLst/>
            <a:gdLst/>
            <a:ahLst/>
            <a:cxnLst/>
            <a:rect r="r" b="b" t="t" l="l"/>
            <a:pathLst>
              <a:path h="715051" w="10819000">
                <a:moveTo>
                  <a:pt x="0" y="0"/>
                </a:moveTo>
                <a:lnTo>
                  <a:pt x="10819000" y="0"/>
                </a:lnTo>
                <a:lnTo>
                  <a:pt x="10819000" y="715051"/>
                </a:lnTo>
                <a:lnTo>
                  <a:pt x="0" y="715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558498" y="2058829"/>
            <a:ext cx="1838687" cy="1856670"/>
          </a:xfrm>
          <a:custGeom>
            <a:avLst/>
            <a:gdLst/>
            <a:ahLst/>
            <a:cxnLst/>
            <a:rect r="r" b="b" t="t" l="l"/>
            <a:pathLst>
              <a:path h="1856670" w="1838687">
                <a:moveTo>
                  <a:pt x="0" y="0"/>
                </a:moveTo>
                <a:lnTo>
                  <a:pt x="1838687" y="0"/>
                </a:lnTo>
                <a:lnTo>
                  <a:pt x="1838687" y="1856670"/>
                </a:lnTo>
                <a:lnTo>
                  <a:pt x="0" y="1856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75448" y="6725250"/>
            <a:ext cx="751246" cy="384343"/>
          </a:xfrm>
          <a:custGeom>
            <a:avLst/>
            <a:gdLst/>
            <a:ahLst/>
            <a:cxnLst/>
            <a:rect r="r" b="b" t="t" l="l"/>
            <a:pathLst>
              <a:path h="384343" w="751246">
                <a:moveTo>
                  <a:pt x="0" y="0"/>
                </a:moveTo>
                <a:lnTo>
                  <a:pt x="751246" y="0"/>
                </a:lnTo>
                <a:lnTo>
                  <a:pt x="751246" y="384343"/>
                </a:lnTo>
                <a:lnTo>
                  <a:pt x="0" y="3843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63" t="-3878" r="-1936" b="-37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97590" y="6674806"/>
            <a:ext cx="575491" cy="505025"/>
          </a:xfrm>
          <a:custGeom>
            <a:avLst/>
            <a:gdLst/>
            <a:ahLst/>
            <a:cxnLst/>
            <a:rect r="r" b="b" t="t" l="l"/>
            <a:pathLst>
              <a:path h="505025" w="575491">
                <a:moveTo>
                  <a:pt x="0" y="0"/>
                </a:moveTo>
                <a:lnTo>
                  <a:pt x="575491" y="0"/>
                </a:lnTo>
                <a:lnTo>
                  <a:pt x="575491" y="505025"/>
                </a:lnTo>
                <a:lnTo>
                  <a:pt x="0" y="50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85" t="-2740" r="-2393" b="-2676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24000" y="2548042"/>
            <a:ext cx="6530721" cy="111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000">
                <a:solidFill>
                  <a:srgbClr val="231F2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Інші ключові характеристики сильної тези: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78041" y="3604955"/>
            <a:ext cx="8378276" cy="1553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34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відображає позицію автора чи авторки;</a:t>
            </a:r>
          </a:p>
          <a:p>
            <a:pPr algn="l">
              <a:lnSpc>
                <a:spcPts val="4500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є зрозумілою і конкретною (вказує на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81200" y="5195564"/>
            <a:ext cx="8136112" cy="54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b="true" sz="30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напрям міркування автора чи авторки);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9313" y="6722545"/>
            <a:ext cx="162963" cy="34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9457" y="363169"/>
            <a:ext cx="8961701" cy="1313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b="true" sz="3500">
                <a:solidFill>
                  <a:srgbClr val="5858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Сильні тези: переконливі, дискусійні й обґрунтовані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1997" y="6761655"/>
            <a:ext cx="3884295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Національний проєкт: пишемо есе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21929" y="6762464"/>
            <a:ext cx="1028233" cy="27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b="true" sz="160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Модуль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DAGNvPWbxbk</dc:identifier>
  <dcterms:modified xsi:type="dcterms:W3CDTF">2011-08-01T06:04:30Z</dcterms:modified>
  <cp:revision>1</cp:revision>
  <dc:title>4 модуль базова презентація</dc:title>
</cp:coreProperties>
</file>