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5143500" cx="9144000"/>
  <p:notesSz cx="6858000" cy="9144000"/>
  <p:embeddedFontLst>
    <p:embeddedFont>
      <p:font typeface="Roboto"/>
      <p:regular r:id="rId10"/>
      <p:bold r:id="rId11"/>
      <p:italic r:id="rId12"/>
      <p:boldItalic r:id="rId13"/>
    </p:embeddedFont>
    <p:embeddedFont>
      <p:font typeface="PT Sans Narrow"/>
      <p:regular r:id="rId14"/>
      <p:bold r:id="rId15"/>
    </p:embeddedFont>
    <p:embeddedFont>
      <p:font typeface="Open Sa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Roboto-bold.fntdata"/><Relationship Id="rId10" Type="http://schemas.openxmlformats.org/officeDocument/2006/relationships/font" Target="fonts/Roboto-regular.fntdata"/><Relationship Id="rId13" Type="http://schemas.openxmlformats.org/officeDocument/2006/relationships/font" Target="fonts/Roboto-boldItalic.fntdata"/><Relationship Id="rId12" Type="http://schemas.openxmlformats.org/officeDocument/2006/relationships/font" Target="fonts/Roboto-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PTSansNarrow-bold.fntdata"/><Relationship Id="rId14" Type="http://schemas.openxmlformats.org/officeDocument/2006/relationships/font" Target="fonts/PTSansNarrow-regular.fntdata"/><Relationship Id="rId17" Type="http://schemas.openxmlformats.org/officeDocument/2006/relationships/font" Target="fonts/OpenSans-bold.fntdata"/><Relationship Id="rId16" Type="http://schemas.openxmlformats.org/officeDocument/2006/relationships/font" Target="fonts/OpenSans-regular.fntdata"/><Relationship Id="rId5" Type="http://schemas.openxmlformats.org/officeDocument/2006/relationships/notesMaster" Target="notesMasters/notesMaster1.xml"/><Relationship Id="rId19" Type="http://schemas.openxmlformats.org/officeDocument/2006/relationships/font" Target="fonts/OpenSans-boldItalic.fntdata"/><Relationship Id="rId6" Type="http://schemas.openxmlformats.org/officeDocument/2006/relationships/slide" Target="slides/slide1.xml"/><Relationship Id="rId18" Type="http://schemas.openxmlformats.org/officeDocument/2006/relationships/font" Target="fonts/OpenSans-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5ed0bb792d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5ed0bb792d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Ця коротка вправа </a:t>
            </a:r>
            <a:r>
              <a:rPr lang="en" sz="1050">
                <a:solidFill>
                  <a:srgbClr val="333333"/>
                </a:solidFill>
                <a:highlight>
                  <a:srgbClr val="FFFFFF"/>
                </a:highlight>
                <a:latin typeface="Roboto"/>
                <a:ea typeface="Roboto"/>
                <a:cs typeface="Roboto"/>
                <a:sym typeface="Roboto"/>
              </a:rPr>
              <a:t>призначена навчити учнів самостійно помічати закономірності, називати та оформлювати свої висновки.</a:t>
            </a:r>
            <a:r>
              <a:rPr lang="en">
                <a:solidFill>
                  <a:schemeClr val="dk1"/>
                </a:solidFill>
              </a:rPr>
              <a:t>. Опорна схема будується разом всім класом і розміщується на видному місці, аби учні могли використовувати отримані знання впродовж року.  Цю вправу можна повторювати стільки разів, скільки потрібно протягом навчального року. Її також можна використовувати в малих групах за бажанням учнів.</a:t>
            </a:r>
            <a:endParaRPr b="1"/>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5ed0bb792d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5ed0bb792d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Clr>
                <a:schemeClr val="dk1"/>
              </a:buClr>
              <a:buSzPts val="1100"/>
              <a:buChar char="-"/>
            </a:pPr>
            <a:r>
              <a:rPr lang="en">
                <a:solidFill>
                  <a:schemeClr val="dk1"/>
                </a:solidFill>
              </a:rPr>
              <a:t>Учителю варто </a:t>
            </a:r>
            <a:r>
              <a:rPr lang="en">
                <a:solidFill>
                  <a:schemeClr val="dk1"/>
                </a:solidFill>
              </a:rPr>
              <a:t>почати створювати опорну схему, щоб фіксувати думки учнів.</a:t>
            </a:r>
            <a:endParaRPr>
              <a:solidFill>
                <a:schemeClr val="dk1"/>
              </a:solidFill>
            </a:endParaRPr>
          </a:p>
          <a:p>
            <a:pPr indent="0" lvl="0" marL="0" rtl="0" algn="l">
              <a:spcBef>
                <a:spcPts val="0"/>
              </a:spcBef>
              <a:spcAft>
                <a:spcPts val="0"/>
              </a:spcAft>
              <a:buNone/>
            </a:pPr>
            <a:r>
              <a:rPr lang="en"/>
              <a:t>- Учні можуть звернути увагу на такі речі, як автор висловлює власні ідеї на додаток до джерел, висловлює свої думки, наводить приклади тощо.</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5ed0bb792d_1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5ed0bb792d_1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Це слайд нагадує: допоможіть учням зорієнтуватися в закономірностях оформлення посилань на джерела. Учитель фіксує хід думок учнів на опорній схемі, яка може залишатися на видноті впродовж навчального року, щоб допомогти їм використовувати такий спосіб аргументації, як посилання на джерела.</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5ed0bb792d_1_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5ed0bb792d_1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Вчителі можуть додати інші способи формулювання коментарів, які помітили учні. Також вони можуть допомогти учням обрати способи коментування для їхніх есе.</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cap="flat" cmpd="sng" w="76200">
            <a:solidFill>
              <a:schemeClr val="lt2"/>
            </a:solidFill>
            <a:prstDash val="solid"/>
            <a:round/>
            <a:headEnd len="sm" w="sm" type="none"/>
            <a:tailEnd len="sm" w="sm" type="none"/>
          </a:ln>
        </p:spPr>
      </p:cxnSp>
      <p:cxnSp>
        <p:nvCxnSpPr>
          <p:cNvPr id="11" name="Google Shape;11;p2"/>
          <p:cNvCxnSpPr/>
          <p:nvPr/>
        </p:nvCxnSpPr>
        <p:spPr>
          <a:xfrm>
            <a:off x="1575035" y="3158252"/>
            <a:ext cx="562200" cy="0"/>
          </a:xfrm>
          <a:prstGeom prst="straightConnector1">
            <a:avLst/>
          </a:prstGeom>
          <a:noFill/>
          <a:ln cap="flat" cmpd="sng" w="76200">
            <a:solidFill>
              <a:schemeClr val="lt2"/>
            </a:solidFill>
            <a:prstDash val="solid"/>
            <a:round/>
            <a:headEnd len="sm" w="sm" type="none"/>
            <a:tailEnd len="sm" w="sm" type="none"/>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4" name="Google Shape;14;p2"/>
            <p:cNvCxnSpPr/>
            <p:nvPr/>
          </p:nvCxnSpPr>
          <p:spPr>
            <a:xfrm rot="10800000">
              <a:off x="1346429" y="1163700"/>
              <a:ext cx="6452100" cy="0"/>
            </a:xfrm>
            <a:prstGeom prst="straightConnector1">
              <a:avLst/>
            </a:prstGeom>
            <a:noFill/>
            <a:ln cap="flat" cmpd="sng" w="9525">
              <a:solidFill>
                <a:schemeClr val="accent3"/>
              </a:solidFill>
              <a:prstDash val="solid"/>
              <a:round/>
              <a:headEnd len="sm" w="sm" type="none"/>
              <a:tailEnd len="sm" w="sm" type="none"/>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7" name="Google Shape;17;p2"/>
            <p:cNvCxnSpPr/>
            <p:nvPr/>
          </p:nvCxnSpPr>
          <p:spPr>
            <a:xfrm>
              <a:off x="1346435" y="3969088"/>
              <a:ext cx="6452100" cy="0"/>
            </a:xfrm>
            <a:prstGeom prst="straightConnector1">
              <a:avLst/>
            </a:prstGeom>
            <a:noFill/>
            <a:ln cap="flat" cmpd="sng" w="9525">
              <a:solidFill>
                <a:schemeClr val="accent3"/>
              </a:solidFill>
              <a:prstDash val="solid"/>
              <a:round/>
              <a:headEnd len="sm" w="sm" type="none"/>
              <a:tailEnd len="sm" w="sm" type="none"/>
            </a:ln>
          </p:spPr>
        </p:cxnSp>
      </p:grpSp>
      <p:sp>
        <p:nvSpPr>
          <p:cNvPr id="18" name="Google Shape;18;p2"/>
          <p:cNvSpPr txBox="1"/>
          <p:nvPr>
            <p:ph type="ctrTitle"/>
          </p:nvPr>
        </p:nvSpPr>
        <p:spPr>
          <a:xfrm>
            <a:off x="1004150" y="1751764"/>
            <a:ext cx="7136700" cy="1022400"/>
          </a:xfrm>
          <a:prstGeom prst="rect">
            <a:avLst/>
          </a:prstGeom>
        </p:spPr>
        <p:txBody>
          <a:bodyPr anchorCtr="0" anchor="b" bIns="91425" lIns="91425" spcFirstLastPara="1" rIns="91425" wrap="square" tIns="91425">
            <a:no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19" name="Google Shape;19;p2"/>
          <p:cNvSpPr txBox="1"/>
          <p:nvPr>
            <p:ph idx="1" type="subTitle"/>
          </p:nvPr>
        </p:nvSpPr>
        <p:spPr>
          <a:xfrm>
            <a:off x="2137225" y="2850039"/>
            <a:ext cx="48705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20" name="Google Shape;20;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5"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1"/>
          <p:cNvSpPr txBox="1"/>
          <p:nvPr>
            <p:ph hasCustomPrompt="1" type="title"/>
          </p:nvPr>
        </p:nvSpPr>
        <p:spPr>
          <a:xfrm>
            <a:off x="311700" y="1304850"/>
            <a:ext cx="8520600" cy="15384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p:nvPr>
            <p:ph idx="1" type="body"/>
          </p:nvPr>
        </p:nvSpPr>
        <p:spPr>
          <a:xfrm>
            <a:off x="311700" y="2995650"/>
            <a:ext cx="85206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9" name="Google Shape;59;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0" name="Shape 60"/>
        <p:cNvGrpSpPr/>
        <p:nvPr/>
      </p:nvGrpSpPr>
      <p:grpSpPr>
        <a:xfrm>
          <a:off x="0" y="0"/>
          <a:ext cx="0" cy="0"/>
          <a:chOff x="0" y="0"/>
          <a:chExt cx="0" cy="0"/>
        </a:xfrm>
      </p:grpSpPr>
      <p:sp>
        <p:nvSpPr>
          <p:cNvPr id="61" name="Google Shape;61;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txBox="1"/>
          <p:nvPr>
            <p:ph type="title"/>
          </p:nvPr>
        </p:nvSpPr>
        <p:spPr>
          <a:xfrm>
            <a:off x="311700" y="814800"/>
            <a:ext cx="8571300" cy="9420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p:txBody>
      </p:sp>
      <p:sp>
        <p:nvSpPr>
          <p:cNvPr id="24" name="Google Shape;24;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5"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8" name="Google Shape;28;p4"/>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9" name="Google Shape;2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0" name="Shape 30"/>
        <p:cNvGrpSpPr/>
        <p:nvPr/>
      </p:nvGrpSpPr>
      <p:grpSpPr>
        <a:xfrm>
          <a:off x="0" y="0"/>
          <a:ext cx="0" cy="0"/>
          <a:chOff x="0" y="0"/>
          <a:chExt cx="0" cy="0"/>
        </a:xfrm>
      </p:grpSpPr>
      <p:sp>
        <p:nvSpPr>
          <p:cNvPr id="31" name="Google Shape;31;p5"/>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2" name="Google Shape;32;p5"/>
          <p:cNvSpPr txBox="1"/>
          <p:nvPr>
            <p:ph idx="1" type="body"/>
          </p:nvPr>
        </p:nvSpPr>
        <p:spPr>
          <a:xfrm>
            <a:off x="311700" y="1266175"/>
            <a:ext cx="3999900" cy="33027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3" name="Google Shape;33;p5"/>
          <p:cNvSpPr txBox="1"/>
          <p:nvPr>
            <p:ph idx="2" type="body"/>
          </p:nvPr>
        </p:nvSpPr>
        <p:spPr>
          <a:xfrm>
            <a:off x="4832400" y="1266175"/>
            <a:ext cx="3999900" cy="33027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4" name="Google Shape;3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5" name="Shape 35"/>
        <p:cNvGrpSpPr/>
        <p:nvPr/>
      </p:nvGrpSpPr>
      <p:grpSpPr>
        <a:xfrm>
          <a:off x="0" y="0"/>
          <a:ext cx="0" cy="0"/>
          <a:chOff x="0" y="0"/>
          <a:chExt cx="0" cy="0"/>
        </a:xfrm>
      </p:grpSpPr>
      <p:sp>
        <p:nvSpPr>
          <p:cNvPr id="36" name="Google Shape;36;p6"/>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7" name="Google Shape;3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8" name="Shape 38"/>
        <p:cNvGrpSpPr/>
        <p:nvPr/>
      </p:nvGrpSpPr>
      <p:grpSpPr>
        <a:xfrm>
          <a:off x="0" y="0"/>
          <a:ext cx="0" cy="0"/>
          <a:chOff x="0" y="0"/>
          <a:chExt cx="0" cy="0"/>
        </a:xfrm>
      </p:grpSpPr>
      <p:sp>
        <p:nvSpPr>
          <p:cNvPr id="39" name="Google Shape;3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1" name="Google Shape;4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6"/>
        </a:solidFill>
      </p:bgPr>
    </p:bg>
    <p:spTree>
      <p:nvGrpSpPr>
        <p:cNvPr id="42" name="Shape 42"/>
        <p:cNvGrpSpPr/>
        <p:nvPr/>
      </p:nvGrpSpPr>
      <p:grpSpPr>
        <a:xfrm>
          <a:off x="0" y="0"/>
          <a:ext cx="0" cy="0"/>
          <a:chOff x="0" y="0"/>
          <a:chExt cx="0" cy="0"/>
        </a:xfrm>
      </p:grpSpPr>
      <p:sp>
        <p:nvSpPr>
          <p:cNvPr id="43" name="Google Shape;43;p8"/>
          <p:cNvSpPr txBox="1"/>
          <p:nvPr>
            <p:ph type="title"/>
          </p:nvPr>
        </p:nvSpPr>
        <p:spPr>
          <a:xfrm>
            <a:off x="490250" y="526350"/>
            <a:ext cx="56136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dk2"/>
              </a:buClr>
              <a:buSzPts val="5400"/>
              <a:buNone/>
              <a:defRPr b="0" sz="5400">
                <a:solidFill>
                  <a:schemeClr val="dk2"/>
                </a:solidFill>
              </a:defRPr>
            </a:lvl1pPr>
            <a:lvl2pPr lvl="1">
              <a:spcBef>
                <a:spcPts val="0"/>
              </a:spcBef>
              <a:spcAft>
                <a:spcPts val="0"/>
              </a:spcAft>
              <a:buClr>
                <a:schemeClr val="dk2"/>
              </a:buClr>
              <a:buSzPts val="5400"/>
              <a:buNone/>
              <a:defRPr b="0" sz="5400">
                <a:solidFill>
                  <a:schemeClr val="dk2"/>
                </a:solidFill>
              </a:defRPr>
            </a:lvl2pPr>
            <a:lvl3pPr lvl="2">
              <a:spcBef>
                <a:spcPts val="0"/>
              </a:spcBef>
              <a:spcAft>
                <a:spcPts val="0"/>
              </a:spcAft>
              <a:buClr>
                <a:schemeClr val="dk2"/>
              </a:buClr>
              <a:buSzPts val="5400"/>
              <a:buNone/>
              <a:defRPr b="0" sz="5400">
                <a:solidFill>
                  <a:schemeClr val="dk2"/>
                </a:solidFill>
              </a:defRPr>
            </a:lvl3pPr>
            <a:lvl4pPr lvl="3">
              <a:spcBef>
                <a:spcPts val="0"/>
              </a:spcBef>
              <a:spcAft>
                <a:spcPts val="0"/>
              </a:spcAft>
              <a:buClr>
                <a:schemeClr val="dk2"/>
              </a:buClr>
              <a:buSzPts val="5400"/>
              <a:buNone/>
              <a:defRPr b="0" sz="5400">
                <a:solidFill>
                  <a:schemeClr val="dk2"/>
                </a:solidFill>
              </a:defRPr>
            </a:lvl4pPr>
            <a:lvl5pPr lvl="4">
              <a:spcBef>
                <a:spcPts val="0"/>
              </a:spcBef>
              <a:spcAft>
                <a:spcPts val="0"/>
              </a:spcAft>
              <a:buClr>
                <a:schemeClr val="dk2"/>
              </a:buClr>
              <a:buSzPts val="5400"/>
              <a:buNone/>
              <a:defRPr b="0" sz="5400">
                <a:solidFill>
                  <a:schemeClr val="dk2"/>
                </a:solidFill>
              </a:defRPr>
            </a:lvl5pPr>
            <a:lvl6pPr lvl="5">
              <a:spcBef>
                <a:spcPts val="0"/>
              </a:spcBef>
              <a:spcAft>
                <a:spcPts val="0"/>
              </a:spcAft>
              <a:buClr>
                <a:schemeClr val="dk2"/>
              </a:buClr>
              <a:buSzPts val="5400"/>
              <a:buNone/>
              <a:defRPr b="0" sz="5400">
                <a:solidFill>
                  <a:schemeClr val="dk2"/>
                </a:solidFill>
              </a:defRPr>
            </a:lvl6pPr>
            <a:lvl7pPr lvl="6">
              <a:spcBef>
                <a:spcPts val="0"/>
              </a:spcBef>
              <a:spcAft>
                <a:spcPts val="0"/>
              </a:spcAft>
              <a:buClr>
                <a:schemeClr val="dk2"/>
              </a:buClr>
              <a:buSzPts val="5400"/>
              <a:buNone/>
              <a:defRPr b="0" sz="5400">
                <a:solidFill>
                  <a:schemeClr val="dk2"/>
                </a:solidFill>
              </a:defRPr>
            </a:lvl7pPr>
            <a:lvl8pPr lvl="7">
              <a:spcBef>
                <a:spcPts val="0"/>
              </a:spcBef>
              <a:spcAft>
                <a:spcPts val="0"/>
              </a:spcAft>
              <a:buClr>
                <a:schemeClr val="dk2"/>
              </a:buClr>
              <a:buSzPts val="5400"/>
              <a:buNone/>
              <a:defRPr b="0" sz="5400">
                <a:solidFill>
                  <a:schemeClr val="dk2"/>
                </a:solidFill>
              </a:defRPr>
            </a:lvl8pPr>
            <a:lvl9pPr lvl="8">
              <a:spcBef>
                <a:spcPts val="0"/>
              </a:spcBef>
              <a:spcAft>
                <a:spcPts val="0"/>
              </a:spcAft>
              <a:buClr>
                <a:schemeClr val="dk2"/>
              </a:buClr>
              <a:buSzPts val="5400"/>
              <a:buNone/>
              <a:defRPr b="0" sz="5400">
                <a:solidFill>
                  <a:schemeClr val="dk2"/>
                </a:solidFill>
              </a:defRPr>
            </a:lvl9pPr>
          </a:lstStyle>
          <a:p/>
        </p:txBody>
      </p:sp>
      <p:sp>
        <p:nvSpPr>
          <p:cNvPr id="44" name="Google Shape;4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7" name="Google Shape;47;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8" name="Google Shape;48;p9"/>
          <p:cNvSpPr txBox="1"/>
          <p:nvPr>
            <p:ph type="title"/>
          </p:nvPr>
        </p:nvSpPr>
        <p:spPr>
          <a:xfrm>
            <a:off x="265500" y="1039675"/>
            <a:ext cx="4045200" cy="16758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9" name="Google Shape;49;p9"/>
          <p:cNvSpPr txBox="1"/>
          <p:nvPr>
            <p:ph idx="1" type="subTitle"/>
          </p:nvPr>
        </p:nvSpPr>
        <p:spPr>
          <a:xfrm>
            <a:off x="265500" y="27268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0"/>
          <p:cNvSpPr txBox="1"/>
          <p:nvPr>
            <p:ph idx="1" type="body"/>
          </p:nvPr>
        </p:nvSpPr>
        <p:spPr>
          <a:xfrm>
            <a:off x="311700" y="423072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p:txBody>
      </p:sp>
      <p:sp>
        <p:nvSpPr>
          <p:cNvPr id="54" name="Google Shape;54;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trop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7074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9pPr>
          </a:lstStyle>
          <a:p/>
        </p:txBody>
      </p:sp>
      <p:sp>
        <p:nvSpPr>
          <p:cNvPr id="7" name="Google Shape;7;p1"/>
          <p:cNvSpPr txBox="1"/>
          <p:nvPr>
            <p:ph idx="1" type="body"/>
          </p:nvPr>
        </p:nvSpPr>
        <p:spPr>
          <a:xfrm>
            <a:off x="311700" y="1266325"/>
            <a:ext cx="8520600" cy="33027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indent="-317500" lvl="1" marL="9144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indent="-317500" lvl="2" marL="13716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indent="-317500" lvl="3" marL="18288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indent="-317500" lvl="4" marL="22860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indent="-317500" lvl="5" marL="27432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indent="-317500" lvl="6" marL="32004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indent="-317500" lvl="7" marL="36576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indent="-317500" lvl="8" marL="411480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drive.google.com/file/d/1yEbXaO577ZVdJebLId-GwggXEom16dNy/view"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3"/>
          <p:cNvSpPr txBox="1"/>
          <p:nvPr>
            <p:ph type="ctrTitle"/>
          </p:nvPr>
        </p:nvSpPr>
        <p:spPr>
          <a:xfrm>
            <a:off x="1004150" y="1751764"/>
            <a:ext cx="7136700" cy="1022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Написання коментарів</a:t>
            </a:r>
            <a:endParaRPr/>
          </a:p>
        </p:txBody>
      </p:sp>
      <p:sp>
        <p:nvSpPr>
          <p:cNvPr id="67" name="Google Shape;67;p13"/>
          <p:cNvSpPr txBox="1"/>
          <p:nvPr>
            <p:ph idx="1" type="subTitle"/>
          </p:nvPr>
        </p:nvSpPr>
        <p:spPr>
          <a:xfrm>
            <a:off x="2137225" y="2850039"/>
            <a:ext cx="4870500" cy="792600"/>
          </a:xfrm>
          <a:prstGeom prst="rect">
            <a:avLst/>
          </a:prstGeom>
        </p:spPr>
        <p:txBody>
          <a:bodyPr anchorCtr="0" anchor="t" bIns="91425" lIns="91425" spcFirstLastPara="1" rIns="91425" wrap="square" tIns="91425">
            <a:noAutofit/>
          </a:bodyPr>
          <a:lstStyle/>
          <a:p>
            <a:pPr indent="-368300" lvl="0" marL="457200" rtl="0" algn="l">
              <a:lnSpc>
                <a:spcPct val="115000"/>
              </a:lnSpc>
              <a:spcBef>
                <a:spcPts val="1600"/>
              </a:spcBef>
              <a:spcAft>
                <a:spcPts val="0"/>
              </a:spcAft>
              <a:buClr>
                <a:srgbClr val="000000"/>
              </a:buClr>
              <a:buSzPts val="1800"/>
              <a:buFont typeface="Arial"/>
              <a:buChar char="•"/>
            </a:pPr>
            <a:r>
              <a:rPr lang="en" sz="1800">
                <a:solidFill>
                  <a:srgbClr val="000000"/>
                </a:solidFill>
                <a:latin typeface="PT Sans Narrow"/>
                <a:ea typeface="PT Sans Narrow"/>
                <a:cs typeface="PT Sans Narrow"/>
                <a:sym typeface="PT Sans Narrow"/>
              </a:rPr>
              <a:t>Схема написання коментарів</a:t>
            </a:r>
            <a:r>
              <a:rPr lang="en" sz="1800">
                <a:solidFill>
                  <a:srgbClr val="000000"/>
                </a:solidFill>
                <a:latin typeface="PT Sans Narrow"/>
                <a:ea typeface="PT Sans Narrow"/>
                <a:cs typeface="PT Sans Narrow"/>
                <a:sym typeface="PT Sans Narrow"/>
              </a:rPr>
              <a:t>.  </a:t>
            </a:r>
            <a:endParaRPr sz="1800">
              <a:latin typeface="PT Sans Narrow"/>
              <a:ea typeface="PT Sans Narrow"/>
              <a:cs typeface="PT Sans Narrow"/>
              <a:sym typeface="PT Sans Narrow"/>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4"/>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Приклади коментарів</a:t>
            </a:r>
            <a:endParaRPr/>
          </a:p>
        </p:txBody>
      </p:sp>
      <p:sp>
        <p:nvSpPr>
          <p:cNvPr id="73" name="Google Shape;73;p14"/>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2200">
                <a:solidFill>
                  <a:srgbClr val="000000"/>
                </a:solidFill>
                <a:latin typeface="Calibri"/>
                <a:ea typeface="Calibri"/>
                <a:cs typeface="Calibri"/>
                <a:sym typeface="Calibri"/>
              </a:rPr>
              <a:t>Що ви помітили у цих коментарях? Обговоріть у парах:</a:t>
            </a:r>
            <a:endParaRPr b="1" sz="2200">
              <a:solidFill>
                <a:srgbClr val="000000"/>
              </a:solidFill>
              <a:latin typeface="Calibri"/>
              <a:ea typeface="Calibri"/>
              <a:cs typeface="Calibri"/>
              <a:sym typeface="Calibri"/>
            </a:endParaRPr>
          </a:p>
          <a:p>
            <a:pPr indent="0" lvl="0" marL="0" rtl="0" algn="l">
              <a:lnSpc>
                <a:spcPct val="100000"/>
              </a:lnSpc>
              <a:spcBef>
                <a:spcPts val="0"/>
              </a:spcBef>
              <a:spcAft>
                <a:spcPts val="0"/>
              </a:spcAft>
              <a:buNone/>
            </a:pPr>
            <a:r>
              <a:t/>
            </a:r>
            <a:endParaRPr b="1" sz="500">
              <a:solidFill>
                <a:srgbClr val="000000"/>
              </a:solidFill>
              <a:latin typeface="Calibri"/>
              <a:ea typeface="Calibri"/>
              <a:cs typeface="Calibri"/>
              <a:sym typeface="Calibri"/>
            </a:endParaRPr>
          </a:p>
          <a:p>
            <a:pPr indent="-336550" lvl="0" marL="457200" rtl="0" algn="l">
              <a:lnSpc>
                <a:spcPct val="100000"/>
              </a:lnSpc>
              <a:spcBef>
                <a:spcPts val="0"/>
              </a:spcBef>
              <a:spcAft>
                <a:spcPts val="0"/>
              </a:spcAft>
              <a:buClr>
                <a:srgbClr val="000000"/>
              </a:buClr>
              <a:buSzPts val="1700"/>
              <a:buFont typeface="Calibri"/>
              <a:buAutoNum type="arabicPeriod"/>
            </a:pPr>
            <a:r>
              <a:rPr i="1" lang="en" sz="1700">
                <a:solidFill>
                  <a:srgbClr val="000000"/>
                </a:solidFill>
                <a:latin typeface="Calibri"/>
                <a:ea typeface="Calibri"/>
                <a:cs typeface="Calibri"/>
                <a:sym typeface="Calibri"/>
              </a:rPr>
              <a:t>Іншим джерелом є директор служби боротьби з комарами в окрузі Ascension Parish, Луїзіана, Девід Матасса. Він використовує дрони, щоб зменшити популяцію личинок комарів. Він використовує дрони для розпилення ларвіцидів, щоб знищити покоління личинок комарів на площі понад 80 акрів. Таким чином можна зменшити поширення хвороб, спричинених комарами, таких як вірус Зіка та лихоманка Західного Нілу.</a:t>
            </a:r>
            <a:endParaRPr i="1" sz="1700">
              <a:solidFill>
                <a:srgbClr val="000000"/>
              </a:solidFill>
              <a:latin typeface="Calibri"/>
              <a:ea typeface="Calibri"/>
              <a:cs typeface="Calibri"/>
              <a:sym typeface="Calibri"/>
            </a:endParaRPr>
          </a:p>
          <a:p>
            <a:pPr indent="0" lvl="0" marL="457200" rtl="0" algn="l">
              <a:lnSpc>
                <a:spcPct val="100000"/>
              </a:lnSpc>
              <a:spcBef>
                <a:spcPts val="0"/>
              </a:spcBef>
              <a:spcAft>
                <a:spcPts val="0"/>
              </a:spcAft>
              <a:buNone/>
            </a:pPr>
            <a:r>
              <a:t/>
            </a:r>
            <a:endParaRPr i="1" sz="1700">
              <a:solidFill>
                <a:srgbClr val="000000"/>
              </a:solidFill>
              <a:latin typeface="Calibri"/>
              <a:ea typeface="Calibri"/>
              <a:cs typeface="Calibri"/>
              <a:sym typeface="Calibri"/>
            </a:endParaRPr>
          </a:p>
          <a:p>
            <a:pPr indent="-336550" lvl="0" marL="457200" rtl="0" algn="l">
              <a:lnSpc>
                <a:spcPct val="100000"/>
              </a:lnSpc>
              <a:spcBef>
                <a:spcPts val="0"/>
              </a:spcBef>
              <a:spcAft>
                <a:spcPts val="0"/>
              </a:spcAft>
              <a:buClr>
                <a:srgbClr val="000000"/>
              </a:buClr>
              <a:buSzPts val="1700"/>
              <a:buFont typeface="Calibri"/>
              <a:buAutoNum type="arabicPeriod"/>
            </a:pPr>
            <a:r>
              <a:rPr i="1" lang="en" sz="1700">
                <a:solidFill>
                  <a:srgbClr val="000000"/>
                </a:solidFill>
                <a:latin typeface="Calibri"/>
                <a:ea typeface="Calibri"/>
                <a:cs typeface="Calibri"/>
                <a:sym typeface="Calibri"/>
              </a:rPr>
              <a:t>За даними Міністерства сільського господарства США "дрони становлять ризик для пілотів і літаків, що летять на малій висоті, і можуть призвести до серйозних пошкоджень і потенційних травм пілота і членів екіпажу на борту". Це свідчить про те, що дрони можуть завдати шкоди.</a:t>
            </a:r>
            <a:endParaRPr i="1" sz="1700">
              <a:solidFill>
                <a:srgbClr val="000000"/>
              </a:solidFill>
              <a:latin typeface="Calibri"/>
              <a:ea typeface="Calibri"/>
              <a:cs typeface="Calibri"/>
              <a:sym typeface="Calibri"/>
            </a:endParaRPr>
          </a:p>
          <a:p>
            <a:pPr indent="0" lvl="0" marL="0" rtl="0" algn="l">
              <a:spcBef>
                <a:spcPts val="0"/>
              </a:spcBef>
              <a:spcAft>
                <a:spcPts val="1600"/>
              </a:spcAft>
              <a:buNone/>
            </a:pPr>
            <a:r>
              <a:t/>
            </a:r>
            <a:endParaRPr sz="17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5"/>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Оформлення коментарів</a:t>
            </a:r>
            <a:endParaRPr/>
          </a:p>
        </p:txBody>
      </p:sp>
      <p:sp>
        <p:nvSpPr>
          <p:cNvPr id="79" name="Google Shape;79;p15"/>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Ці 2 приклади коментарів мають спільні ознаки. </a:t>
            </a:r>
            <a:endParaRPr/>
          </a:p>
          <a:p>
            <a:pPr indent="0" lvl="0" marL="0" rtl="0" algn="l">
              <a:spcBef>
                <a:spcPts val="1600"/>
              </a:spcBef>
              <a:spcAft>
                <a:spcPts val="0"/>
              </a:spcAft>
              <a:buNone/>
            </a:pPr>
            <a:r>
              <a:rPr lang="en"/>
              <a:t>Що ви помітили? </a:t>
            </a:r>
            <a:endParaRPr/>
          </a:p>
          <a:p>
            <a:pPr indent="0" lvl="0" marL="0" rtl="0" algn="l">
              <a:spcBef>
                <a:spcPts val="1600"/>
              </a:spcBef>
              <a:spcAft>
                <a:spcPts val="0"/>
              </a:spcAft>
              <a:buNone/>
            </a:pPr>
            <a:r>
              <a:rPr lang="en"/>
              <a:t>Чи бачите ви якісь закономірності або шаблони, які будуть працювати для всіх коментарів?</a:t>
            </a:r>
            <a:endParaRPr/>
          </a:p>
          <a:p>
            <a:pPr indent="0" lvl="0" marL="0" rtl="0" algn="l">
              <a:spcBef>
                <a:spcPts val="1600"/>
              </a:spcBef>
              <a:spcAft>
                <a:spcPts val="16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6"/>
          <p:cNvSpPr txBox="1"/>
          <p:nvPr>
            <p:ph type="title"/>
          </p:nvPr>
        </p:nvSpPr>
        <p:spPr>
          <a:xfrm>
            <a:off x="311700" y="261700"/>
            <a:ext cx="8520600" cy="707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Шаблони коментарів</a:t>
            </a:r>
            <a:r>
              <a:rPr lang="en"/>
              <a:t>/Схеми речень</a:t>
            </a:r>
            <a:endParaRPr/>
          </a:p>
        </p:txBody>
      </p:sp>
      <p:sp>
        <p:nvSpPr>
          <p:cNvPr id="85" name="Google Shape;85;p16"/>
          <p:cNvSpPr txBox="1"/>
          <p:nvPr>
            <p:ph idx="1" type="body"/>
          </p:nvPr>
        </p:nvSpPr>
        <p:spPr>
          <a:xfrm>
            <a:off x="311700" y="1042250"/>
            <a:ext cx="8520600" cy="330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Ось кілька способів оформлення коментарів:</a:t>
            </a:r>
            <a:endParaRPr/>
          </a:p>
          <a:p>
            <a:pPr indent="0" lvl="0" marL="0" rtl="0" algn="l">
              <a:lnSpc>
                <a:spcPct val="100000"/>
              </a:lnSpc>
              <a:spcBef>
                <a:spcPts val="1600"/>
              </a:spcBef>
              <a:spcAft>
                <a:spcPts val="0"/>
              </a:spcAft>
              <a:buNone/>
            </a:pPr>
            <a:r>
              <a:rPr b="1" lang="en" sz="1400">
                <a:solidFill>
                  <a:srgbClr val="000000"/>
                </a:solidFill>
              </a:rPr>
              <a:t>Що</a:t>
            </a:r>
            <a:r>
              <a:rPr b="1" lang="en" sz="1400">
                <a:solidFill>
                  <a:srgbClr val="000000"/>
                </a:solidFill>
              </a:rPr>
              <a:t>б </a:t>
            </a:r>
            <a:r>
              <a:rPr b="1" lang="en" sz="1400">
                <a:solidFill>
                  <a:srgbClr val="000000"/>
                </a:solidFill>
              </a:rPr>
              <a:t>підкріпити думку прикладами</a:t>
            </a:r>
            <a:r>
              <a:rPr b="1" lang="en" sz="1400">
                <a:solidFill>
                  <a:srgbClr val="000000"/>
                </a:solidFill>
              </a:rPr>
              <a:t> </a:t>
            </a:r>
            <a:endParaRPr b="1" sz="1400">
              <a:solidFill>
                <a:srgbClr val="000000"/>
              </a:solidFill>
            </a:endParaRPr>
          </a:p>
          <a:p>
            <a:pPr indent="-342900" lvl="0" marL="457200" rtl="0" algn="l">
              <a:lnSpc>
                <a:spcPct val="100000"/>
              </a:lnSpc>
              <a:spcBef>
                <a:spcPts val="1000"/>
              </a:spcBef>
              <a:spcAft>
                <a:spcPts val="0"/>
              </a:spcAft>
              <a:buClr>
                <a:srgbClr val="000000"/>
              </a:buClr>
              <a:buSzPts val="1800"/>
              <a:buFont typeface="Open Sans"/>
              <a:buChar char="•"/>
            </a:pPr>
            <a:r>
              <a:rPr b="1" lang="en" sz="1400">
                <a:solidFill>
                  <a:srgbClr val="595959"/>
                </a:solidFill>
                <a:latin typeface="Arial"/>
                <a:ea typeface="Arial"/>
                <a:cs typeface="Arial"/>
                <a:sym typeface="Arial"/>
              </a:rPr>
              <a:t>X кажуть, що __________, і це є прикладом того, що ….</a:t>
            </a:r>
            <a:endParaRPr b="1" sz="1400">
              <a:solidFill>
                <a:srgbClr val="595959"/>
              </a:solidFill>
              <a:latin typeface="Arial"/>
              <a:ea typeface="Arial"/>
              <a:cs typeface="Arial"/>
              <a:sym typeface="Arial"/>
            </a:endParaRPr>
          </a:p>
          <a:p>
            <a:pPr indent="-342900" lvl="0" marL="457200" rtl="0" algn="l">
              <a:lnSpc>
                <a:spcPct val="100000"/>
              </a:lnSpc>
              <a:spcBef>
                <a:spcPts val="1000"/>
              </a:spcBef>
              <a:spcAft>
                <a:spcPts val="0"/>
              </a:spcAft>
              <a:buClr>
                <a:srgbClr val="000000"/>
              </a:buClr>
              <a:buSzPts val="1800"/>
              <a:buFont typeface="Open Sans"/>
              <a:buChar char="•"/>
            </a:pPr>
            <a:r>
              <a:rPr b="1" lang="en" sz="1400">
                <a:solidFill>
                  <a:srgbClr val="595959"/>
                </a:solidFill>
                <a:latin typeface="Arial"/>
                <a:ea typeface="Arial"/>
                <a:cs typeface="Arial"/>
                <a:sym typeface="Arial"/>
              </a:rPr>
              <a:t>X стверджує, що __________, і це нагадує мені про …</a:t>
            </a:r>
            <a:endParaRPr b="1" sz="1400">
              <a:solidFill>
                <a:srgbClr val="595959"/>
              </a:solidFill>
              <a:latin typeface="Arial"/>
              <a:ea typeface="Arial"/>
              <a:cs typeface="Arial"/>
              <a:sym typeface="Arial"/>
            </a:endParaRPr>
          </a:p>
          <a:p>
            <a:pPr indent="-342900" lvl="0" marL="457200" rtl="0" algn="l">
              <a:lnSpc>
                <a:spcPct val="100000"/>
              </a:lnSpc>
              <a:spcBef>
                <a:spcPts val="1000"/>
              </a:spcBef>
              <a:spcAft>
                <a:spcPts val="0"/>
              </a:spcAft>
              <a:buClr>
                <a:srgbClr val="000000"/>
              </a:buClr>
              <a:buSzPts val="1800"/>
              <a:buFont typeface="Open Sans"/>
              <a:buChar char="•"/>
            </a:pPr>
            <a:r>
              <a:rPr b="1" lang="en" sz="1400">
                <a:solidFill>
                  <a:srgbClr val="595959"/>
                </a:solidFill>
                <a:latin typeface="Arial"/>
                <a:ea typeface="Arial"/>
                <a:cs typeface="Arial"/>
                <a:sym typeface="Arial"/>
              </a:rPr>
              <a:t>З мого досвіду, ……  що аналогічно до того, що має на увазі X, коли каже __________.</a:t>
            </a:r>
            <a:endParaRPr>
              <a:solidFill>
                <a:srgbClr val="000000"/>
              </a:solidFill>
            </a:endParaRPr>
          </a:p>
          <a:p>
            <a:pPr indent="0" lvl="0" marL="0" rtl="0" algn="l">
              <a:lnSpc>
                <a:spcPct val="100000"/>
              </a:lnSpc>
              <a:spcBef>
                <a:spcPts val="1000"/>
              </a:spcBef>
              <a:spcAft>
                <a:spcPts val="0"/>
              </a:spcAft>
              <a:buNone/>
            </a:pPr>
            <a:r>
              <a:rPr b="1" lang="en" sz="1400">
                <a:solidFill>
                  <a:srgbClr val="000000"/>
                </a:solidFill>
              </a:rPr>
              <a:t>Щоб розгорнути думку на основі прикладу:</a:t>
            </a:r>
            <a:r>
              <a:rPr b="1" lang="en" sz="1400">
                <a:solidFill>
                  <a:srgbClr val="000000"/>
                </a:solidFill>
              </a:rPr>
              <a:t> </a:t>
            </a:r>
            <a:endParaRPr b="1" sz="1400">
              <a:solidFill>
                <a:srgbClr val="000000"/>
              </a:solidFill>
            </a:endParaRPr>
          </a:p>
          <a:p>
            <a:pPr indent="-342900" lvl="0" marL="457200" rtl="0" algn="l">
              <a:lnSpc>
                <a:spcPct val="100000"/>
              </a:lnSpc>
              <a:spcBef>
                <a:spcPts val="1000"/>
              </a:spcBef>
              <a:spcAft>
                <a:spcPts val="0"/>
              </a:spcAft>
              <a:buClr>
                <a:srgbClr val="000000"/>
              </a:buClr>
              <a:buSzPts val="1800"/>
              <a:buFont typeface="Calibri"/>
              <a:buChar char="•"/>
            </a:pPr>
            <a:r>
              <a:rPr b="1" lang="en" sz="1400">
                <a:solidFill>
                  <a:srgbClr val="595959"/>
                </a:solidFill>
                <a:latin typeface="Arial"/>
                <a:ea typeface="Arial"/>
                <a:cs typeface="Arial"/>
                <a:sym typeface="Arial"/>
              </a:rPr>
              <a:t>Точка зору X -  _________, отже ……….</a:t>
            </a:r>
            <a:endParaRPr b="1" sz="1400">
              <a:solidFill>
                <a:srgbClr val="595959"/>
              </a:solidFill>
              <a:latin typeface="Arial"/>
              <a:ea typeface="Arial"/>
              <a:cs typeface="Arial"/>
              <a:sym typeface="Arial"/>
            </a:endParaRPr>
          </a:p>
          <a:p>
            <a:pPr indent="-342900" lvl="0" marL="457200" rtl="0" algn="l">
              <a:lnSpc>
                <a:spcPct val="100000"/>
              </a:lnSpc>
              <a:spcBef>
                <a:spcPts val="1000"/>
              </a:spcBef>
              <a:spcAft>
                <a:spcPts val="0"/>
              </a:spcAft>
              <a:buClr>
                <a:srgbClr val="000000"/>
              </a:buClr>
              <a:buSzPts val="1800"/>
              <a:buFont typeface="Calibri"/>
              <a:buChar char="•"/>
            </a:pPr>
            <a:r>
              <a:rPr b="1" lang="en" sz="1400">
                <a:solidFill>
                  <a:srgbClr val="595959"/>
                </a:solidFill>
                <a:latin typeface="Arial"/>
                <a:ea typeface="Arial"/>
                <a:cs typeface="Arial"/>
                <a:sym typeface="Arial"/>
              </a:rPr>
              <a:t>X каже, що __________, однак, я гадаю ….</a:t>
            </a:r>
            <a:endParaRPr b="1" sz="1400">
              <a:solidFill>
                <a:srgbClr val="595959"/>
              </a:solidFill>
              <a:latin typeface="Arial"/>
              <a:ea typeface="Arial"/>
              <a:cs typeface="Arial"/>
              <a:sym typeface="Arial"/>
            </a:endParaRPr>
          </a:p>
          <a:p>
            <a:pPr indent="0" lvl="0" marL="0" rtl="0" algn="l">
              <a:lnSpc>
                <a:spcPct val="100000"/>
              </a:lnSpc>
              <a:spcBef>
                <a:spcPts val="1000"/>
              </a:spcBef>
              <a:spcAft>
                <a:spcPts val="0"/>
              </a:spcAft>
              <a:buNone/>
            </a:pPr>
            <a:r>
              <a:rPr b="1" lang="en" sz="1400">
                <a:solidFill>
                  <a:srgbClr val="000000"/>
                </a:solidFill>
                <a:latin typeface="Arial"/>
                <a:ea typeface="Arial"/>
                <a:cs typeface="Arial"/>
                <a:sym typeface="Arial"/>
              </a:rPr>
              <a:t>Додаткові шаблони коментарів: </a:t>
            </a:r>
            <a:endParaRPr b="1" sz="1400">
              <a:solidFill>
                <a:srgbClr val="000000"/>
              </a:solidFill>
              <a:latin typeface="Arial"/>
              <a:ea typeface="Arial"/>
              <a:cs typeface="Arial"/>
              <a:sym typeface="Arial"/>
            </a:endParaRPr>
          </a:p>
          <a:p>
            <a:pPr indent="-317500" lvl="0" marL="457200" rtl="0" algn="l">
              <a:spcBef>
                <a:spcPts val="1000"/>
              </a:spcBef>
              <a:spcAft>
                <a:spcPts val="1600"/>
              </a:spcAft>
              <a:buClr>
                <a:srgbClr val="595959"/>
              </a:buClr>
              <a:buSzPts val="1400"/>
              <a:buFont typeface="Arial"/>
              <a:buChar char="•"/>
            </a:pPr>
            <a:r>
              <a:rPr b="1" lang="en" sz="1400" u="sng">
                <a:solidFill>
                  <a:schemeClr val="hlink"/>
                </a:solidFill>
                <a:latin typeface="Arial"/>
                <a:ea typeface="Arial"/>
                <a:cs typeface="Arial"/>
                <a:sym typeface="Arial"/>
                <a:hlinkClick r:id="rId3"/>
              </a:rPr>
              <a:t>LINK</a:t>
            </a:r>
            <a:r>
              <a:rPr b="1" lang="en" sz="1400">
                <a:solidFill>
                  <a:srgbClr val="595959"/>
                </a:solidFill>
                <a:latin typeface="Arial"/>
                <a:ea typeface="Arial"/>
                <a:cs typeface="Arial"/>
                <a:sym typeface="Arial"/>
              </a:rPr>
              <a:t> </a:t>
            </a:r>
            <a:endParaRPr b="1" sz="1400">
              <a:solidFill>
                <a:srgbClr val="595959"/>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